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357" r:id="rId9"/>
    <p:sldId id="266" r:id="rId10"/>
    <p:sldId id="281" r:id="rId11"/>
    <p:sldId id="283" r:id="rId12"/>
    <p:sldId id="268" r:id="rId13"/>
    <p:sldId id="269" r:id="rId14"/>
    <p:sldId id="284" r:id="rId15"/>
    <p:sldId id="285" r:id="rId16"/>
    <p:sldId id="282" r:id="rId17"/>
    <p:sldId id="270" r:id="rId18"/>
    <p:sldId id="280" r:id="rId19"/>
    <p:sldId id="347" r:id="rId20"/>
    <p:sldId id="272" r:id="rId21"/>
    <p:sldId id="308" r:id="rId22"/>
    <p:sldId id="273" r:id="rId23"/>
    <p:sldId id="309" r:id="rId24"/>
    <p:sldId id="355" r:id="rId25"/>
    <p:sldId id="275" r:id="rId26"/>
    <p:sldId id="310" r:id="rId27"/>
    <p:sldId id="311" r:id="rId28"/>
    <p:sldId id="312" r:id="rId29"/>
    <p:sldId id="338" r:id="rId30"/>
    <p:sldId id="339" r:id="rId31"/>
    <p:sldId id="313" r:id="rId32"/>
    <p:sldId id="314" r:id="rId33"/>
    <p:sldId id="354" r:id="rId34"/>
    <p:sldId id="351" r:id="rId35"/>
    <p:sldId id="352" r:id="rId36"/>
    <p:sldId id="315" r:id="rId37"/>
    <p:sldId id="316" r:id="rId38"/>
    <p:sldId id="317" r:id="rId39"/>
    <p:sldId id="319" r:id="rId40"/>
    <p:sldId id="320" r:id="rId41"/>
    <p:sldId id="321" r:id="rId42"/>
    <p:sldId id="286" r:id="rId43"/>
    <p:sldId id="287" r:id="rId44"/>
    <p:sldId id="326" r:id="rId45"/>
    <p:sldId id="330" r:id="rId46"/>
    <p:sldId id="276" r:id="rId47"/>
    <p:sldId id="291" r:id="rId48"/>
    <p:sldId id="297" r:id="rId49"/>
    <p:sldId id="298" r:id="rId50"/>
    <p:sldId id="299" r:id="rId51"/>
    <p:sldId id="300" r:id="rId52"/>
    <p:sldId id="301" r:id="rId53"/>
    <p:sldId id="302" r:id="rId54"/>
    <p:sldId id="335" r:id="rId55"/>
    <p:sldId id="294" r:id="rId56"/>
    <p:sldId id="295" r:id="rId57"/>
    <p:sldId id="332" r:id="rId58"/>
    <p:sldId id="305" r:id="rId59"/>
    <p:sldId id="370" r:id="rId60"/>
    <p:sldId id="371" r:id="rId61"/>
    <p:sldId id="337" r:id="rId62"/>
    <p:sldId id="277" r:id="rId63"/>
    <p:sldId id="342" r:id="rId64"/>
    <p:sldId id="341" r:id="rId65"/>
    <p:sldId id="344" r:id="rId66"/>
    <p:sldId id="292" r:id="rId67"/>
    <p:sldId id="349" r:id="rId68"/>
    <p:sldId id="350" r:id="rId69"/>
    <p:sldId id="348" r:id="rId70"/>
    <p:sldId id="331" r:id="rId71"/>
    <p:sldId id="356" r:id="rId72"/>
    <p:sldId id="358" r:id="rId73"/>
    <p:sldId id="368" r:id="rId74"/>
    <p:sldId id="369" r:id="rId75"/>
    <p:sldId id="360" r:id="rId76"/>
    <p:sldId id="359" r:id="rId77"/>
    <p:sldId id="307" r:id="rId78"/>
    <p:sldId id="262" r:id="rId7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58" autoAdjust="0"/>
  </p:normalViewPr>
  <p:slideViewPr>
    <p:cSldViewPr snapToGrid="0" snapToObjects="1"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dirty="0" err="1" smtClean="0"/>
              <a:t>Arrastre</a:t>
            </a:r>
            <a:r>
              <a:rPr lang="en-US" dirty="0" smtClean="0"/>
              <a:t> la </a:t>
            </a:r>
            <a:r>
              <a:rPr lang="en-US" dirty="0" err="1" smtClean="0"/>
              <a:t>imagen</a:t>
            </a:r>
            <a:r>
              <a:rPr lang="en-US" dirty="0" smtClean="0"/>
              <a:t> al </a:t>
            </a:r>
            <a:r>
              <a:rPr lang="en-US" dirty="0" err="1" smtClean="0"/>
              <a:t>marcador</a:t>
            </a:r>
            <a:r>
              <a:rPr lang="en-US" dirty="0" smtClean="0"/>
              <a:t> de </a:t>
            </a:r>
            <a:r>
              <a:rPr lang="en-US" dirty="0" err="1" smtClean="0"/>
              <a:t>posición</a:t>
            </a:r>
            <a:r>
              <a:rPr lang="en-US" dirty="0" smtClean="0"/>
              <a:t> o </a:t>
            </a:r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en el </a:t>
            </a:r>
            <a:r>
              <a:rPr lang="en-US" dirty="0" err="1" smtClean="0"/>
              <a:t>icono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agregar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Arrastre la imagen al marcador de posición o haga clic en el icono para agregar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pPr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pPr/>
              <a:t>3/26/2016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vrindavanactnow.com/index.php/proposals-by-others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hyperlink" Target="http://youtube.com/watch?v=5nJCT42kNeQ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hyperlink" Target="http://www.vrindavanactnow.com/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orldpeacetherapy.com/" TargetMode="Externa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3.jpeg"/><Relationship Id="rId4" Type="http://schemas.openxmlformats.org/officeDocument/2006/relationships/image" Target="../media/image10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hyperlink" Target="http://vrindavanactnow.com/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94632" y="2400300"/>
            <a:ext cx="8052468" cy="1583489"/>
          </a:xfrm>
        </p:spPr>
        <p:txBody>
          <a:bodyPr/>
          <a:lstStyle/>
          <a:p>
            <a:pPr algn="ctr"/>
            <a:r>
              <a:rPr lang="en-US" dirty="0" smtClean="0"/>
              <a:t>Are you an Indian at heart?</a:t>
            </a: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494632" y="387684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6" name="Imagen 5" descr="krishna-radha-imag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473" y="387684"/>
            <a:ext cx="1484981" cy="1872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 descr="shiv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3044" y="4221867"/>
            <a:ext cx="1336534" cy="2008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 descr="descarga.jpe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473" y="4221867"/>
            <a:ext cx="1484981" cy="2008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 descr="sitt.jpe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4597" y="387684"/>
            <a:ext cx="1484981" cy="1872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6388" b="75251" l="23047" r="71387">
                        <a14:foregroundMark x1="47656" y1="43980" x2="47656" y2="43980"/>
                        <a14:foregroundMark x1="47363" y1="40803" x2="47363" y2="40803"/>
                        <a14:foregroundMark x1="45898" y1="47157" x2="45898" y2="47157"/>
                        <a14:foregroundMark x1="57617" y1="30100" x2="57617" y2="30100"/>
                        <a14:foregroundMark x1="46680" y1="28261" x2="46680" y2="28261"/>
                        <a14:foregroundMark x1="70410" y1="52843" x2="70410" y2="52843"/>
                        <a14:foregroundMark x1="70996" y1="53512" x2="70996" y2="53512"/>
                        <a14:foregroundMark x1="49219" y1="56856" x2="49219" y2="56856"/>
                        <a14:foregroundMark x1="45020" y1="59365" x2="45020" y2="59365"/>
                        <a14:foregroundMark x1="45313" y1="57860" x2="45313" y2="57860"/>
                        <a14:foregroundMark x1="34570" y1="56522" x2="34570" y2="56522"/>
                        <a14:foregroundMark x1="23633" y1="53344" x2="23633" y2="53344"/>
                        <a14:foregroundMark x1="34180" y1="41304" x2="34180" y2="41304"/>
                        <a14:foregroundMark x1="30078" y1="24080" x2="30078" y2="24080"/>
                        <a14:foregroundMark x1="47070" y1="16722" x2="47070" y2="16722"/>
                        <a14:foregroundMark x1="46484" y1="52843" x2="46484" y2="52843"/>
                        <a14:foregroundMark x1="48047" y1="51839" x2="48047" y2="51839"/>
                        <a14:foregroundMark x1="50293" y1="70903" x2="50293" y2="70903"/>
                        <a14:foregroundMark x1="32129" y1="75251" x2="32129" y2="75251"/>
                        <a14:foregroundMark x1="33105" y1="53344" x2="33105" y2="53344"/>
                        <a14:foregroundMark x1="24805" y1="53177" x2="24805" y2="53177"/>
                        <a14:foregroundMark x1="23047" y1="53846" x2="23047" y2="53846"/>
                        <a14:foregroundMark x1="71387" y1="53846" x2="71387" y2="53846"/>
                        <a14:foregroundMark x1="48535" y1="43311" x2="48535" y2="43311"/>
                        <a14:foregroundMark x1="49219" y1="49331" x2="49219" y2="49331"/>
                        <a14:foregroundMark x1="44141" y1="47659" x2="44141" y2="47659"/>
                        <a14:foregroundMark x1="46777" y1="57525" x2="46777" y2="57525"/>
                        <a14:foregroundMark x1="50781" y1="56020" x2="50781" y2="56020"/>
                        <a14:backgroundMark x1="54883" y1="24749" x2="54883" y2="24749"/>
                      </a14:backgroundRemoval>
                    </a14:imgEffect>
                  </a14:imgLayer>
                </a14:imgProps>
              </a:ext>
            </a:extLst>
          </a:blip>
          <a:srcRect l="21035" t="14004" r="26918" b="25589"/>
          <a:stretch/>
        </p:blipFill>
        <p:spPr>
          <a:xfrm>
            <a:off x="3070186" y="3983789"/>
            <a:ext cx="2901359" cy="196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466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5174" y="183449"/>
            <a:ext cx="7612063" cy="1417638"/>
          </a:xfrm>
        </p:spPr>
        <p:txBody>
          <a:bodyPr/>
          <a:lstStyle/>
          <a:p>
            <a:r>
              <a:rPr lang="en-US" dirty="0" smtClean="0"/>
              <a:t>Do you believe in a Divine Mother of All?</a:t>
            </a:r>
            <a:endParaRPr lang="en-US" dirty="0"/>
          </a:p>
        </p:txBody>
      </p:sp>
      <p:pic>
        <p:nvPicPr>
          <p:cNvPr id="6" name="Marcador de contenido 5" descr="bhara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365" b="13365"/>
          <a:stretch>
            <a:fillRect/>
          </a:stretch>
        </p:blipFill>
        <p:spPr>
          <a:xfrm>
            <a:off x="1066800" y="2325043"/>
            <a:ext cx="6756400" cy="3711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7863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5174" y="0"/>
            <a:ext cx="7612065" cy="1803400"/>
          </a:xfrm>
        </p:spPr>
        <p:txBody>
          <a:bodyPr/>
          <a:lstStyle/>
          <a:p>
            <a:r>
              <a:rPr lang="en-US" dirty="0" smtClean="0"/>
              <a:t>Do you believe in the need of pure water in our rivers?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5803" b="12407"/>
          <a:stretch/>
        </p:blipFill>
        <p:spPr>
          <a:xfrm>
            <a:off x="3086101" y="3332618"/>
            <a:ext cx="2781299" cy="1991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40" y="3335180"/>
            <a:ext cx="2651829" cy="1988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/>
          <a:srcRect b="4655"/>
          <a:stretch/>
        </p:blipFill>
        <p:spPr>
          <a:xfrm>
            <a:off x="6007101" y="3332558"/>
            <a:ext cx="2781299" cy="1991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uadroTexto 10"/>
          <p:cNvSpPr txBox="1"/>
          <p:nvPr/>
        </p:nvSpPr>
        <p:spPr>
          <a:xfrm>
            <a:off x="698500" y="2685535"/>
            <a:ext cx="765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Ganga			</a:t>
            </a:r>
            <a:r>
              <a:rPr lang="es-E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Yamuna</a:t>
            </a:r>
            <a:r>
              <a:rPr lang="es-E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</a:t>
            </a:r>
            <a:r>
              <a:rPr lang="es-E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         	</a:t>
            </a:r>
            <a:r>
              <a:rPr lang="es-E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Saraswati</a:t>
            </a:r>
            <a:endParaRPr lang="es-E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913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733550"/>
            <a:ext cx="7612064" cy="451933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Men have Rights </a:t>
            </a:r>
          </a:p>
          <a:p>
            <a:pPr marL="0" indent="0" algn="ctr">
              <a:buNone/>
            </a:pPr>
            <a:r>
              <a:rPr lang="en-US" dirty="0" smtClean="0"/>
              <a:t>Women have Rights </a:t>
            </a:r>
          </a:p>
          <a:p>
            <a:pPr marL="0" indent="0" algn="ctr">
              <a:buNone/>
            </a:pPr>
            <a:r>
              <a:rPr lang="en-US" dirty="0" smtClean="0"/>
              <a:t>Animals have Rights</a:t>
            </a:r>
          </a:p>
          <a:p>
            <a:pPr marL="0" indent="0" algn="ctr">
              <a:buNone/>
            </a:pPr>
            <a:r>
              <a:rPr lang="en-US" dirty="0" smtClean="0"/>
              <a:t>Children have Rights</a:t>
            </a:r>
          </a:p>
          <a:p>
            <a:pPr marL="0" indent="0" algn="ctr">
              <a:buNone/>
            </a:pPr>
            <a:r>
              <a:rPr lang="en-US" dirty="0" smtClean="0"/>
              <a:t>Rivers have Rights</a:t>
            </a:r>
          </a:p>
          <a:p>
            <a:pPr marL="0" indent="0" algn="ctr">
              <a:buNone/>
            </a:pPr>
            <a:r>
              <a:rPr lang="en-US" dirty="0" smtClean="0"/>
              <a:t>Bhumi Mata has Rights </a:t>
            </a:r>
          </a:p>
          <a:p>
            <a:pPr marL="0" indent="0" algn="ctr">
              <a:buNone/>
            </a:pPr>
            <a:r>
              <a:rPr lang="en-US" dirty="0" smtClean="0"/>
              <a:t>Holy Places like Mathura, Vrindavan, Dwarka, Hrisikesh, Haridwar have Rights</a:t>
            </a:r>
          </a:p>
          <a:p>
            <a:pPr marL="0" indent="0" algn="ctr">
              <a:buNone/>
            </a:pPr>
            <a:r>
              <a:rPr lang="en-US" sz="3600" dirty="0" smtClean="0"/>
              <a:t>Are You ready to defend Them? 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65174" y="0"/>
            <a:ext cx="7612065" cy="1803400"/>
          </a:xfrm>
        </p:spPr>
        <p:txBody>
          <a:bodyPr/>
          <a:lstStyle/>
          <a:p>
            <a:r>
              <a:rPr lang="en-US" dirty="0" smtClean="0"/>
              <a:t>The Rights to live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374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520732"/>
          </a:xfrm>
        </p:spPr>
        <p:txBody>
          <a:bodyPr/>
          <a:lstStyle/>
          <a:p>
            <a:r>
              <a:rPr lang="en-US" sz="2800" dirty="0" smtClean="0"/>
              <a:t>Braj Vrindavan Act Now request all people to become active guardians of these rights</a:t>
            </a:r>
            <a:endParaRPr lang="en-U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4" y="2070846"/>
            <a:ext cx="7781925" cy="4182035"/>
          </a:xfrm>
        </p:spPr>
        <p:txBody>
          <a:bodyPr/>
          <a:lstStyle/>
          <a:p>
            <a:pPr marL="0" indent="0" algn="ctr">
              <a:buNone/>
            </a:pPr>
            <a:endParaRPr/>
          </a:p>
          <a:p>
            <a:pPr algn="ctr"/>
            <a:endParaRPr lang="es-ES" dirty="0"/>
          </a:p>
        </p:txBody>
      </p:sp>
      <p:pic>
        <p:nvPicPr>
          <p:cNvPr id="4" name="Imagen 3" descr="whc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700" y="1833103"/>
            <a:ext cx="3682894" cy="2455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 descr="wordl hindu congres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8838" y="1833103"/>
            <a:ext cx="3594099" cy="2455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 descr="world hinducongress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700" y="4389966"/>
            <a:ext cx="3682894" cy="2359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 descr="16887_847379695307561_5155985631562488298_n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8838" y="4369047"/>
            <a:ext cx="3594099" cy="2396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7459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inspiration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40200" y="2489201"/>
            <a:ext cx="4787900" cy="2260600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en-US" sz="1800" dirty="0" smtClean="0"/>
              <a:t>May all be prosperous and happy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en-US" sz="1800" dirty="0" smtClean="0"/>
              <a:t>May all be free from illness 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en-US" sz="1800" dirty="0" smtClean="0"/>
              <a:t>May all see what is spiritually uplifting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en-US" sz="1800" dirty="0" smtClean="0"/>
              <a:t>May no one suffer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en-US" sz="1800" dirty="0" smtClean="0"/>
              <a:t>Om peace, peace, peace</a:t>
            </a:r>
          </a:p>
          <a:p>
            <a:pPr marL="0" indent="0" algn="ctr">
              <a:buNone/>
            </a:pPr>
            <a:endParaRPr lang="en-US" sz="1800" b="1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152400" y="2347436"/>
            <a:ext cx="4241800" cy="250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s-ES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Om, Sarve bhavantu sukhinaḥ</a:t>
            </a:r>
          </a:p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s-ES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Sarve santu nirāmayāḥ</a:t>
            </a:r>
          </a:p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s-ES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Sarve bhadrāṇi paśyantu</a:t>
            </a:r>
          </a:p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s-ES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Mā kashchit duḥkha bhāgbhavet</a:t>
            </a:r>
          </a:p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s-ES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Oṁ Shāntiḥ, Shāntiḥ, Shāntiḥ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54100" y="5611517"/>
            <a:ext cx="6985000" cy="836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It is our duty to work so that the whole world is happy.</a:t>
            </a:r>
            <a:endParaRPr lang="en-US" sz="2400" dirty="0">
              <a:solidFill>
                <a:schemeClr val="bg1"/>
              </a:solidFill>
              <a:effectLst>
                <a:outerShdw blurRad="63500" dist="50800" dir="2700000" algn="tl" rotWithShape="0">
                  <a:prstClr val="black">
                    <a:alpha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00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Mission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2021530"/>
            <a:ext cx="7612064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It is our responsibility and also the duty of the every politician, corporation and educator to save this world for our children at any cost</a:t>
            </a:r>
          </a:p>
          <a:p>
            <a:pPr marL="0" indent="0" algn="ctr">
              <a:buNone/>
            </a:pPr>
            <a:endParaRPr lang="es-ES" dirty="0"/>
          </a:p>
        </p:txBody>
      </p:sp>
      <p:pic>
        <p:nvPicPr>
          <p:cNvPr id="4" name="Imagen 3" descr="ph_8803_3049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3500" y="3440906"/>
            <a:ext cx="3759200" cy="3113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284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Vrajamandala-Map-1024x854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4" b="667"/>
          <a:stretch/>
        </p:blipFill>
        <p:spPr>
          <a:xfrm>
            <a:off x="977399" y="394613"/>
            <a:ext cx="7187609" cy="5928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1992957" y="6039293"/>
            <a:ext cx="5156495" cy="818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n-US" sz="2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/>
            </a:r>
            <a:br>
              <a:rPr lang="en-US" sz="2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</a:br>
            <a:r>
              <a:rPr lang="en-US" sz="2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An Eco </a:t>
            </a:r>
            <a:r>
              <a:rPr lang="en-US" sz="2200" dirty="0" err="1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Braj</a:t>
            </a:r>
            <a:r>
              <a:rPr lang="en-US" sz="2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Mandal: </a:t>
            </a:r>
            <a:r>
              <a:rPr lang="en-US" sz="2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n-US" sz="2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place of hope.</a:t>
            </a:r>
            <a:endParaRPr lang="es-ES" sz="2200" dirty="0">
              <a:solidFill>
                <a:schemeClr val="bg1"/>
              </a:solidFill>
              <a:effectLst>
                <a:outerShdw blurRad="63500" dist="50800" dir="2700000" algn="tl" rotWithShape="0">
                  <a:prstClr val="black">
                    <a:alpha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54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pPr>
              <a:spcBef>
                <a:spcPts val="2000"/>
              </a:spcBef>
            </a:pPr>
            <a:r>
              <a:rPr lang="en-US" sz="4000" dirty="0" err="1" smtClean="0"/>
              <a:t>Braj</a:t>
            </a:r>
            <a:r>
              <a:rPr lang="en-US" sz="4000" dirty="0" smtClean="0"/>
              <a:t> </a:t>
            </a:r>
            <a:r>
              <a:rPr lang="en-US" sz="4000" dirty="0"/>
              <a:t>Mandal in India</a:t>
            </a:r>
            <a:endParaRPr lang="es-ES" sz="4000" dirty="0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3158" t="17866" b="6037"/>
          <a:stretch/>
        </p:blipFill>
        <p:spPr>
          <a:xfrm>
            <a:off x="765174" y="1858295"/>
            <a:ext cx="7612063" cy="47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15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Origen of Bharat Mata’s culture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892300"/>
            <a:ext cx="7612064" cy="4360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The ancient Indian culture connected to Lord Krishna was born here, which is testified in the Mahabharata and the Srimad Bhagavatam Mahapurana.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7569" y="3048228"/>
            <a:ext cx="5804063" cy="3591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1775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5174" y="141113"/>
            <a:ext cx="7612063" cy="1417638"/>
          </a:xfrm>
        </p:spPr>
        <p:txBody>
          <a:bodyPr/>
          <a:lstStyle/>
          <a:p>
            <a:r>
              <a:rPr lang="en-US" dirty="0" smtClean="0"/>
              <a:t>Origen of all the arts</a:t>
            </a:r>
            <a:endParaRPr lang="en-US" sz="4400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330393" y="1876494"/>
            <a:ext cx="8433321" cy="1228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4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 </a:t>
            </a:r>
            <a:r>
              <a:rPr lang="en-US" dirty="0" smtClean="0"/>
              <a:t>The Braj </a:t>
            </a:r>
            <a:r>
              <a:rPr lang="en-US" dirty="0"/>
              <a:t>Mandal is </a:t>
            </a:r>
            <a:r>
              <a:rPr lang="en-US" dirty="0" smtClean="0"/>
              <a:t>the glorify place in the Sanskrit language, North Indian </a:t>
            </a:r>
            <a:r>
              <a:rPr lang="en-US" dirty="0"/>
              <a:t>temple </a:t>
            </a:r>
            <a:r>
              <a:rPr lang="en-US" dirty="0" smtClean="0"/>
              <a:t>architecture, Indian classical music, </a:t>
            </a:r>
            <a:r>
              <a:rPr lang="en-US" dirty="0"/>
              <a:t>Krishna </a:t>
            </a:r>
            <a:r>
              <a:rPr lang="en-US" dirty="0" smtClean="0"/>
              <a:t>Lila dramas and Indian  classical dance.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 cstate="print"/>
          <a:srcRect l="2665" r="54915" b="49409"/>
          <a:stretch/>
        </p:blipFill>
        <p:spPr>
          <a:xfrm>
            <a:off x="2946593" y="3710026"/>
            <a:ext cx="3187262" cy="2542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 descr="bhajan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34" b="9090"/>
          <a:stretch/>
        </p:blipFill>
        <p:spPr>
          <a:xfrm>
            <a:off x="6248155" y="3229197"/>
            <a:ext cx="2400493" cy="3023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 descr="krishna lila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28" r="5169"/>
          <a:stretch/>
        </p:blipFill>
        <p:spPr>
          <a:xfrm>
            <a:off x="465137" y="3229197"/>
            <a:ext cx="2395537" cy="3023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431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Famous places in </a:t>
            </a:r>
            <a:r>
              <a:rPr lang="en-US" dirty="0" err="1" smtClean="0"/>
              <a:t>Braj</a:t>
            </a:r>
            <a:r>
              <a:rPr lang="en-US" dirty="0" smtClean="0"/>
              <a:t> Mandal</a:t>
            </a:r>
            <a:endParaRPr lang="en-US" dirty="0"/>
          </a:p>
        </p:txBody>
      </p:sp>
      <p:pic>
        <p:nvPicPr>
          <p:cNvPr id="10" name="Marcador de contenido 9" descr="descarga (1).jpe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710" b="8710"/>
          <a:stretch>
            <a:fillRect/>
          </a:stretch>
        </p:blipFill>
        <p:spPr>
          <a:xfrm>
            <a:off x="765174" y="2288449"/>
            <a:ext cx="3700943" cy="2033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 descr="Kusuma-Sarovara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32" y="4358741"/>
            <a:ext cx="3065943" cy="2191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 descr="vishram-ghat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9310" y="2310118"/>
            <a:ext cx="3537927" cy="2039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 descr="1891171_937353523010926_1923295911088217790_n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4329" y="4358741"/>
            <a:ext cx="3129670" cy="2191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 descr="Govardhan-Hill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4675" y="4349772"/>
            <a:ext cx="2933700" cy="2200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uadroTexto 8"/>
          <p:cNvSpPr txBox="1"/>
          <p:nvPr/>
        </p:nvSpPr>
        <p:spPr>
          <a:xfrm>
            <a:off x="210656" y="1834635"/>
            <a:ext cx="8933343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 algn="ctr">
              <a:spcBef>
                <a:spcPts val="2000"/>
              </a:spcBef>
              <a:buFont typeface="Wingdings 2" pitchFamily="18" charset="2"/>
              <a:buNone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685800" indent="-336550">
              <a:spcBef>
                <a:spcPts val="600"/>
              </a:spcBef>
              <a:buFont typeface="Wingdings 2" pitchFamily="18" charset="2"/>
              <a:buChar char=""/>
              <a:defRPr sz="2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2pPr>
            <a:lvl3pPr marL="1035050" indent="-349250">
              <a:spcBef>
                <a:spcPts val="600"/>
              </a:spcBef>
              <a:buFont typeface="Wingdings 2" pitchFamily="18" charset="2"/>
              <a:buChar char=""/>
              <a:defRPr sz="20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3pPr>
            <a:lvl4pPr indent="-336550">
              <a:spcBef>
                <a:spcPts val="600"/>
              </a:spcBef>
              <a:buFont typeface="Wingdings 2" pitchFamily="18" charset="2"/>
              <a:buChar char="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4pPr>
            <a:lvl5pPr marL="1720850" indent="-349250">
              <a:spcBef>
                <a:spcPts val="600"/>
              </a:spcBef>
              <a:buFont typeface="Wingdings 2" pitchFamily="18" charset="2"/>
              <a:buChar char="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5pPr>
            <a:lvl6pPr marL="2055813" indent="-344488">
              <a:spcBef>
                <a:spcPct val="20000"/>
              </a:spcBef>
              <a:buFont typeface="Wingdings 2" pitchFamily="18" charset="2"/>
              <a:buChar char="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6pPr>
            <a:lvl7pPr marL="2398713" indent="-344488">
              <a:spcBef>
                <a:spcPct val="20000"/>
              </a:spcBef>
              <a:buFont typeface="Wingdings 2" pitchFamily="18" charset="2"/>
              <a:buChar char="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7pPr>
            <a:lvl8pPr marL="2743200" indent="-344488">
              <a:spcBef>
                <a:spcPct val="20000"/>
              </a:spcBef>
              <a:buFont typeface="Wingdings 2" pitchFamily="18" charset="2"/>
              <a:buChar char="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8pPr>
            <a:lvl9pPr marL="3087688" indent="-344488">
              <a:spcBef>
                <a:spcPct val="20000"/>
              </a:spcBef>
              <a:buFont typeface="Wingdings 2" pitchFamily="18" charset="2"/>
              <a:buChar char="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9pPr>
          </a:lstStyle>
          <a:p>
            <a:r>
              <a:rPr lang="es-ES" dirty="0"/>
              <a:t>Vrindavan, Barsana, Mathura, Kusum Sarovar, Govardhan, Kesi Ghat among others</a:t>
            </a:r>
          </a:p>
        </p:txBody>
      </p:sp>
    </p:spTree>
    <p:extLst>
      <p:ext uri="{BB962C8B-B14F-4D97-AF65-F5344CB8AC3E}">
        <p14:creationId xmlns:p14="http://schemas.microsoft.com/office/powerpoint/2010/main" xmlns="" val="30384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Famous festivals in Braj</a:t>
            </a:r>
            <a:endParaRPr lang="en-US" dirty="0"/>
          </a:p>
        </p:txBody>
      </p:sp>
      <p:pic>
        <p:nvPicPr>
          <p:cNvPr id="4" name="Marcador de contenido 3" descr="fest prem 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98" t="7396" b="6084"/>
          <a:stretch/>
        </p:blipFill>
        <p:spPr>
          <a:xfrm>
            <a:off x="609600" y="4183479"/>
            <a:ext cx="4340225" cy="2119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 descr="fest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5535" y="4183479"/>
            <a:ext cx="3332165" cy="2221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 descr="radhe fest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537" b="5264"/>
          <a:stretch/>
        </p:blipFill>
        <p:spPr>
          <a:xfrm>
            <a:off x="431801" y="2311401"/>
            <a:ext cx="3517900" cy="1828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uadroTexto 11"/>
          <p:cNvSpPr txBox="1"/>
          <p:nvPr/>
        </p:nvSpPr>
        <p:spPr>
          <a:xfrm>
            <a:off x="609600" y="1834635"/>
            <a:ext cx="7658100" cy="3693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en-US"/>
            </a:defPPr>
            <a:lvl1pPr indent="0" algn="ctr">
              <a:spcBef>
                <a:spcPts val="2000"/>
              </a:spcBef>
              <a:buFont typeface="Wingdings 2" pitchFamily="18" charset="2"/>
              <a:buNone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685800" indent="-336550">
              <a:spcBef>
                <a:spcPts val="600"/>
              </a:spcBef>
              <a:buFont typeface="Wingdings 2" pitchFamily="18" charset="2"/>
              <a:buChar char=""/>
              <a:defRPr sz="2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2pPr>
            <a:lvl3pPr marL="1035050" indent="-349250">
              <a:spcBef>
                <a:spcPts val="600"/>
              </a:spcBef>
              <a:buFont typeface="Wingdings 2" pitchFamily="18" charset="2"/>
              <a:buChar char=""/>
              <a:defRPr sz="20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3pPr>
            <a:lvl4pPr indent="-336550">
              <a:spcBef>
                <a:spcPts val="600"/>
              </a:spcBef>
              <a:buFont typeface="Wingdings 2" pitchFamily="18" charset="2"/>
              <a:buChar char="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4pPr>
            <a:lvl5pPr marL="1720850" indent="-349250">
              <a:spcBef>
                <a:spcPts val="600"/>
              </a:spcBef>
              <a:buFont typeface="Wingdings 2" pitchFamily="18" charset="2"/>
              <a:buChar char="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5pPr>
            <a:lvl6pPr marL="2055813" indent="-344488">
              <a:spcBef>
                <a:spcPct val="20000"/>
              </a:spcBef>
              <a:buFont typeface="Wingdings 2" pitchFamily="18" charset="2"/>
              <a:buChar char="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6pPr>
            <a:lvl7pPr marL="2398713" indent="-344488">
              <a:spcBef>
                <a:spcPct val="20000"/>
              </a:spcBef>
              <a:buFont typeface="Wingdings 2" pitchFamily="18" charset="2"/>
              <a:buChar char="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7pPr>
            <a:lvl8pPr marL="2743200" indent="-344488">
              <a:spcBef>
                <a:spcPct val="20000"/>
              </a:spcBef>
              <a:buFont typeface="Wingdings 2" pitchFamily="18" charset="2"/>
              <a:buChar char="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8pPr>
            <a:lvl9pPr marL="3087688" indent="-344488">
              <a:spcBef>
                <a:spcPct val="20000"/>
              </a:spcBef>
              <a:buFont typeface="Wingdings 2" pitchFamily="18" charset="2"/>
              <a:buChar char="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9pPr>
          </a:lstStyle>
          <a:p>
            <a:r>
              <a:rPr lang="es-ES" dirty="0"/>
              <a:t>Janmastami-Radhastami, Holi, </a:t>
            </a:r>
            <a:r>
              <a:rPr lang="es-ES" dirty="0" err="1" smtClean="0"/>
              <a:t>Govardhan</a:t>
            </a:r>
            <a:r>
              <a:rPr lang="es-ES" dirty="0" smtClean="0"/>
              <a:t> Puja</a:t>
            </a:r>
            <a:r>
              <a:rPr lang="es-ES" dirty="0"/>
              <a:t>,  Kartik Vrata among others</a:t>
            </a:r>
          </a:p>
        </p:txBody>
      </p:sp>
      <p:pic>
        <p:nvPicPr>
          <p:cNvPr id="1028" name="Picture 4" descr="http://en.dailypakistan.com.pk/wp-content/uploads/2015/07/cow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666" y="2311401"/>
            <a:ext cx="2783721" cy="1826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 descr="holi fest.jp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537" r="12997"/>
          <a:stretch/>
        </p:blipFill>
        <p:spPr>
          <a:xfrm>
            <a:off x="3571630" y="2311401"/>
            <a:ext cx="2618278" cy="1828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6772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dirty="0"/>
              <a:t>Unique traditions of </a:t>
            </a:r>
            <a:r>
              <a:rPr lang="en-US" dirty="0" smtClean="0"/>
              <a:t>Braj</a:t>
            </a: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/>
          <a:srcRect t="4602" b="6951"/>
          <a:stretch/>
        </p:blipFill>
        <p:spPr>
          <a:xfrm>
            <a:off x="1226857" y="4619570"/>
            <a:ext cx="3392907" cy="2132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print"/>
          <a:srcRect t="13116"/>
          <a:stretch/>
        </p:blipFill>
        <p:spPr>
          <a:xfrm>
            <a:off x="5114538" y="2215136"/>
            <a:ext cx="2767399" cy="2404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uadroTexto 9"/>
          <p:cNvSpPr txBox="1"/>
          <p:nvPr/>
        </p:nvSpPr>
        <p:spPr>
          <a:xfrm>
            <a:off x="892174" y="1796535"/>
            <a:ext cx="7045326" cy="83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ts val="2000"/>
              </a:spcBef>
              <a:buFont typeface="Wingdings 2" pitchFamily="18" charset="2"/>
              <a:buChar char=""/>
              <a:defRPr sz="24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685800" indent="-336550">
              <a:spcBef>
                <a:spcPts val="600"/>
              </a:spcBef>
              <a:buFont typeface="Wingdings 2" pitchFamily="18" charset="2"/>
              <a:buChar char=""/>
              <a:defRPr sz="2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2pPr>
            <a:lvl3pPr marL="1035050" indent="-349250">
              <a:spcBef>
                <a:spcPts val="600"/>
              </a:spcBef>
              <a:buFont typeface="Wingdings 2" pitchFamily="18" charset="2"/>
              <a:buChar char=""/>
              <a:defRPr sz="20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3pPr>
            <a:lvl4pPr indent="-336550">
              <a:spcBef>
                <a:spcPts val="600"/>
              </a:spcBef>
              <a:buFont typeface="Wingdings 2" pitchFamily="18" charset="2"/>
              <a:buChar char="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4pPr>
            <a:lvl5pPr marL="1720850" indent="-349250">
              <a:spcBef>
                <a:spcPts val="600"/>
              </a:spcBef>
              <a:buFont typeface="Wingdings 2" pitchFamily="18" charset="2"/>
              <a:buChar char="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5pPr>
            <a:lvl6pPr marL="2055813" indent="-344488">
              <a:spcBef>
                <a:spcPct val="20000"/>
              </a:spcBef>
              <a:buFont typeface="Wingdings 2" pitchFamily="18" charset="2"/>
              <a:buChar char=""/>
              <a:defRPr lang="en-US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6pPr>
            <a:lvl7pPr marL="2398713" indent="-344488">
              <a:spcBef>
                <a:spcPct val="20000"/>
              </a:spcBef>
              <a:buFont typeface="Wingdings 2" pitchFamily="18" charset="2"/>
              <a:buChar char=""/>
              <a:defRPr lang="en-US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7pPr>
            <a:lvl8pPr marL="2743200" indent="-344488">
              <a:spcBef>
                <a:spcPct val="20000"/>
              </a:spcBef>
              <a:buFont typeface="Wingdings 2" pitchFamily="18" charset="2"/>
              <a:buChar char=""/>
              <a:defRPr lang="en-US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8pPr>
            <a:lvl9pPr marL="3087688" indent="-344488">
              <a:spcBef>
                <a:spcPct val="20000"/>
              </a:spcBef>
              <a:buFont typeface="Wingdings 2" pitchFamily="18" charset="2"/>
              <a:buChar char=""/>
              <a:defRPr lang="en-US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9pPr>
          </a:lstStyle>
          <a:p>
            <a:pPr marL="0" indent="0" algn="ctr">
              <a:buNone/>
            </a:pPr>
            <a:r>
              <a:rPr lang="es-ES" sz="1800" dirty="0" smtClean="0"/>
              <a:t>Handicrafts</a:t>
            </a:r>
            <a:r>
              <a:rPr lang="es-ES" sz="1800" dirty="0"/>
              <a:t>, Dance, Music, Puja, Rasa Lila </a:t>
            </a:r>
            <a:r>
              <a:rPr lang="es-ES" sz="1800" dirty="0" smtClean="0"/>
              <a:t>Performances</a:t>
            </a:r>
            <a:endParaRPr lang="es-ES" sz="18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9000" y="2215136"/>
            <a:ext cx="4284801" cy="2404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n 8" descr="painting 1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9300" y="4619571"/>
            <a:ext cx="2971800" cy="2146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75215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Famous </a:t>
            </a:r>
            <a:r>
              <a:rPr lang="en-US" dirty="0"/>
              <a:t>P</a:t>
            </a:r>
            <a:r>
              <a:rPr lang="en-US" dirty="0" smtClean="0"/>
              <a:t>arikrama Routes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2070846"/>
            <a:ext cx="4213225" cy="4182035"/>
          </a:xfrm>
        </p:spPr>
        <p:txBody>
          <a:bodyPr/>
          <a:lstStyle/>
          <a:p>
            <a:endParaRPr lang="es-ES" dirty="0" smtClean="0"/>
          </a:p>
          <a:p>
            <a:r>
              <a:rPr lang="en-US" dirty="0" smtClean="0"/>
              <a:t>Yugal </a:t>
            </a:r>
            <a:r>
              <a:rPr lang="en-US" dirty="0"/>
              <a:t>P</a:t>
            </a:r>
            <a:r>
              <a:rPr lang="en-US" dirty="0" smtClean="0"/>
              <a:t>arikrama (Vrindavan-Mathura)</a:t>
            </a:r>
          </a:p>
          <a:p>
            <a:r>
              <a:rPr lang="en-US" dirty="0" smtClean="0"/>
              <a:t>Vrindavan </a:t>
            </a:r>
            <a:r>
              <a:rPr lang="en-US" dirty="0"/>
              <a:t>P</a:t>
            </a:r>
            <a:r>
              <a:rPr lang="en-US" dirty="0" smtClean="0"/>
              <a:t>arikrama</a:t>
            </a:r>
          </a:p>
          <a:p>
            <a:r>
              <a:rPr lang="en-US" dirty="0" smtClean="0"/>
              <a:t>Govardhan Parikrama</a:t>
            </a:r>
          </a:p>
          <a:p>
            <a:r>
              <a:rPr lang="en-US" dirty="0" smtClean="0"/>
              <a:t>Braj Mandal Parikrama</a:t>
            </a:r>
          </a:p>
        </p:txBody>
      </p:sp>
      <p:pic>
        <p:nvPicPr>
          <p:cNvPr id="4" name="Imagen 3" descr="ruta parikrama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814" b="5926"/>
          <a:stretch/>
        </p:blipFill>
        <p:spPr>
          <a:xfrm>
            <a:off x="4506297" y="2049181"/>
            <a:ext cx="3748703" cy="391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057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We have to preserve and restore all these medieval </a:t>
            </a:r>
            <a:r>
              <a:rPr lang="en-US" sz="2800" dirty="0"/>
              <a:t>heritage </a:t>
            </a:r>
            <a:r>
              <a:rPr lang="en-US" sz="2800" dirty="0" smtClean="0"/>
              <a:t>sites connected to Lord Krishna, Queen Radha</a:t>
            </a:r>
            <a:r>
              <a:rPr lang="en-US" sz="2800" dirty="0"/>
              <a:t> </a:t>
            </a:r>
            <a:r>
              <a:rPr lang="en-US" sz="2800" dirty="0" smtClean="0"/>
              <a:t>and Lord Balarama</a:t>
            </a:r>
            <a:endParaRPr lang="en-US" sz="28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6406" t="6038" b="6038"/>
          <a:stretch/>
        </p:blipFill>
        <p:spPr>
          <a:xfrm>
            <a:off x="404695" y="2238709"/>
            <a:ext cx="4218936" cy="2476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3416" y="4749126"/>
            <a:ext cx="6891557" cy="1914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/>
          <a:srcRect t="26247" b="26832"/>
          <a:stretch/>
        </p:blipFill>
        <p:spPr>
          <a:xfrm>
            <a:off x="4623631" y="2259920"/>
            <a:ext cx="4218936" cy="2455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uadroTexto 5"/>
          <p:cNvSpPr txBox="1"/>
          <p:nvPr/>
        </p:nvSpPr>
        <p:spPr>
          <a:xfrm>
            <a:off x="942974" y="1809235"/>
            <a:ext cx="7045326" cy="830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ts val="2000"/>
              </a:spcBef>
              <a:buFont typeface="Wingdings 2" pitchFamily="18" charset="2"/>
              <a:buChar char=""/>
              <a:defRPr sz="24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685800" indent="-336550">
              <a:spcBef>
                <a:spcPts val="600"/>
              </a:spcBef>
              <a:buFont typeface="Wingdings 2" pitchFamily="18" charset="2"/>
              <a:buChar char=""/>
              <a:defRPr sz="2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2pPr>
            <a:lvl3pPr marL="1035050" indent="-349250">
              <a:spcBef>
                <a:spcPts val="600"/>
              </a:spcBef>
              <a:buFont typeface="Wingdings 2" pitchFamily="18" charset="2"/>
              <a:buChar char=""/>
              <a:defRPr sz="20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3pPr>
            <a:lvl4pPr indent="-336550">
              <a:spcBef>
                <a:spcPts val="600"/>
              </a:spcBef>
              <a:buFont typeface="Wingdings 2" pitchFamily="18" charset="2"/>
              <a:buChar char="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4pPr>
            <a:lvl5pPr marL="1720850" indent="-349250">
              <a:spcBef>
                <a:spcPts val="600"/>
              </a:spcBef>
              <a:buFont typeface="Wingdings 2" pitchFamily="18" charset="2"/>
              <a:buChar char=""/>
              <a:defRPr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5pPr>
            <a:lvl6pPr marL="2055813" indent="-344488">
              <a:spcBef>
                <a:spcPct val="20000"/>
              </a:spcBef>
              <a:buFont typeface="Wingdings 2" pitchFamily="18" charset="2"/>
              <a:buChar char=""/>
              <a:defRPr lang="en-US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6pPr>
            <a:lvl7pPr marL="2398713" indent="-344488">
              <a:spcBef>
                <a:spcPct val="20000"/>
              </a:spcBef>
              <a:buFont typeface="Wingdings 2" pitchFamily="18" charset="2"/>
              <a:buChar char=""/>
              <a:defRPr lang="en-US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7pPr>
            <a:lvl8pPr marL="2743200" indent="-344488">
              <a:spcBef>
                <a:spcPct val="20000"/>
              </a:spcBef>
              <a:buFont typeface="Wingdings 2" pitchFamily="18" charset="2"/>
              <a:buChar char=""/>
              <a:defRPr lang="en-US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8pPr>
            <a:lvl9pPr marL="3087688" indent="-344488">
              <a:spcBef>
                <a:spcPct val="20000"/>
              </a:spcBef>
              <a:buFont typeface="Wingdings 2" pitchFamily="18" charset="2"/>
              <a:buChar char=""/>
              <a:defRPr lang="en-US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9pPr>
          </a:lstStyle>
          <a:p>
            <a:pPr marL="0" indent="0" algn="ctr">
              <a:buNone/>
            </a:pPr>
            <a:r>
              <a:rPr lang="es-ES" sz="1800" dirty="0" smtClean="0"/>
              <a:t>Vrinda Kunda, Kesi Gath, Govardhan hill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xmlns="" val="193485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829546"/>
            <a:ext cx="7612064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dirty="0" smtClean="0"/>
          </a:p>
          <a:p>
            <a:pPr marL="0" indent="0" algn="ctr">
              <a:buNone/>
            </a:pPr>
            <a:r>
              <a:rPr lang="en-US" sz="2800" dirty="0" smtClean="0"/>
              <a:t>Dear President, Prime </a:t>
            </a:r>
            <a:r>
              <a:rPr lang="en-US" sz="2800" dirty="0"/>
              <a:t>M</a:t>
            </a:r>
            <a:r>
              <a:rPr lang="en-US" sz="2800" dirty="0" smtClean="0"/>
              <a:t>inister</a:t>
            </a:r>
            <a:r>
              <a:rPr lang="en-US" sz="2800" dirty="0"/>
              <a:t>, State Chief </a:t>
            </a:r>
            <a:r>
              <a:rPr lang="en-US" sz="2800" dirty="0" smtClean="0"/>
              <a:t>Ministers, MLAs, other officials and friends please allow me to present some problems that…</a:t>
            </a:r>
          </a:p>
          <a:p>
            <a:pPr marL="0" indent="0" algn="ctr">
              <a:buNone/>
            </a:pPr>
            <a:endParaRPr lang="es-ES" sz="2800" dirty="0" smtClean="0"/>
          </a:p>
          <a:p>
            <a:pPr marL="0" indent="0" algn="ctr">
              <a:buNone/>
            </a:pPr>
            <a:r>
              <a:rPr lang="es-ES" sz="2800" dirty="0" smtClean="0"/>
              <a:t>ONLY </a:t>
            </a:r>
            <a:r>
              <a:rPr lang="es-ES" sz="2800" dirty="0"/>
              <a:t>YOU CAN SOLVE</a:t>
            </a:r>
            <a:r>
              <a:rPr lang="es-ES" sz="2800" dirty="0" smtClean="0"/>
              <a:t>!</a:t>
            </a:r>
            <a:endParaRPr lang="es-ES" sz="2800" dirty="0"/>
          </a:p>
          <a:p>
            <a:pPr marL="0" indent="0" algn="ctr">
              <a:buNone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xmlns="" val="349650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5174" y="92168"/>
            <a:ext cx="7612063" cy="1417638"/>
          </a:xfrm>
        </p:spPr>
        <p:txBody>
          <a:bodyPr/>
          <a:lstStyle/>
          <a:p>
            <a:r>
              <a:rPr lang="en-US" sz="3200" dirty="0" smtClean="0"/>
              <a:t>We need your help to improve the problems Braj Mandal is facing:</a:t>
            </a:r>
            <a:endParaRPr lang="en-US" sz="32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4221" y="2107450"/>
            <a:ext cx="5930577" cy="4447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4641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master plan proposals have ideas for: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955800"/>
            <a:ext cx="7612064" cy="47117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Solid waste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Sewage </a:t>
            </a:r>
            <a:r>
              <a:rPr lang="en-US" dirty="0"/>
              <a:t>water </a:t>
            </a:r>
            <a:r>
              <a:rPr lang="en-US" dirty="0" smtClean="0"/>
              <a:t>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Pillars </a:t>
            </a:r>
            <a:r>
              <a:rPr lang="en-US" dirty="0"/>
              <a:t>inside the </a:t>
            </a:r>
            <a:r>
              <a:rPr lang="en-US" dirty="0" smtClean="0"/>
              <a:t>Yamuna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Planting trees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Traffic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Maintenance of heritage </a:t>
            </a:r>
            <a:r>
              <a:rPr lang="en-US" dirty="0" smtClean="0"/>
              <a:t>buildings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Noise pollution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Visual </a:t>
            </a:r>
            <a:r>
              <a:rPr lang="en-US" dirty="0" smtClean="0"/>
              <a:t>pollution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Burning of plastic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Lack </a:t>
            </a:r>
            <a:r>
              <a:rPr lang="en-US" dirty="0"/>
              <a:t>of official </a:t>
            </a:r>
            <a:r>
              <a:rPr lang="en-US" dirty="0" smtClean="0"/>
              <a:t>recognition to the Dham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4312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sz="3600" dirty="0" smtClean="0"/>
              <a:t>1. Solid waste management</a:t>
            </a:r>
            <a:endParaRPr lang="en-U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4975" y="1946497"/>
            <a:ext cx="3603625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3200" dirty="0" smtClean="0"/>
              <a:t>Problem:</a:t>
            </a:r>
          </a:p>
          <a:p>
            <a:pPr marL="0" indent="0">
              <a:buNone/>
            </a:pPr>
            <a:r>
              <a:rPr lang="en-US" sz="2800" dirty="0" smtClean="0"/>
              <a:t>The recollection of solid </a:t>
            </a:r>
            <a:r>
              <a:rPr lang="en-US" sz="2800" dirty="0" smtClean="0"/>
              <a:t>waste </a:t>
            </a:r>
            <a:r>
              <a:rPr lang="en-US" sz="2800" dirty="0" smtClean="0"/>
              <a:t>must be </a:t>
            </a:r>
            <a:r>
              <a:rPr lang="en-US" sz="2800" dirty="0" smtClean="0"/>
              <a:t>improved.</a:t>
            </a:r>
            <a:endParaRPr lang="en-U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/>
          <a:srcRect t="-668" b="1"/>
          <a:stretch/>
        </p:blipFill>
        <p:spPr>
          <a:xfrm>
            <a:off x="4340720" y="2298700"/>
            <a:ext cx="4256921" cy="34996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2755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5475" y="2822916"/>
            <a:ext cx="7827962" cy="31968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/>
              <a:t>Solution:</a:t>
            </a:r>
          </a:p>
          <a:p>
            <a:pPr algn="ctr"/>
            <a:r>
              <a:rPr lang="en-US" sz="2800" dirty="0" smtClean="0"/>
              <a:t>Turn  the recycling of all the waste in the </a:t>
            </a:r>
            <a:r>
              <a:rPr lang="en-US" sz="2800" dirty="0" err="1" smtClean="0"/>
              <a:t>Braj</a:t>
            </a:r>
            <a:r>
              <a:rPr lang="en-US" sz="2800" dirty="0" smtClean="0"/>
              <a:t> Mandal into a business or have it sponsored to avoid pollution.</a:t>
            </a:r>
          </a:p>
          <a:p>
            <a:pPr algn="ctr"/>
            <a:r>
              <a:rPr lang="en-US" sz="2800" dirty="0" smtClean="0"/>
              <a:t>Ban </a:t>
            </a:r>
            <a:r>
              <a:rPr lang="en-US" sz="2800" dirty="0"/>
              <a:t>the use of plastic in </a:t>
            </a:r>
            <a:r>
              <a:rPr lang="en-US" sz="2800" dirty="0" smtClean="0"/>
              <a:t>the shops </a:t>
            </a:r>
            <a:r>
              <a:rPr lang="en-US" sz="2800" dirty="0"/>
              <a:t>and </a:t>
            </a:r>
            <a:r>
              <a:rPr lang="en-US" sz="2800" dirty="0" smtClean="0"/>
              <a:t>temples.</a:t>
            </a:r>
            <a:endParaRPr lang="en-US" sz="28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41374" y="1175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457200" indent="-457200"/>
            <a:r>
              <a:rPr lang="en-US" sz="3600" dirty="0" smtClean="0"/>
              <a:t>1. Solid waste management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97092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2. Sewage water management</a:t>
            </a:r>
            <a:endParaRPr lang="en-U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2900" y="2070846"/>
            <a:ext cx="3924300" cy="41820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 smtClean="0"/>
              <a:t>Problems:</a:t>
            </a:r>
          </a:p>
          <a:p>
            <a:pPr marL="0" indent="0"/>
            <a:r>
              <a:rPr lang="en-US" sz="2000" dirty="0" smtClean="0"/>
              <a:t> Black untreated sewage runs into the river Yamuna.</a:t>
            </a:r>
          </a:p>
          <a:p>
            <a:pPr marL="0" indent="0"/>
            <a:r>
              <a:rPr lang="en-US" sz="2000" dirty="0" smtClean="0"/>
              <a:t>People cannot even take achman without danger.</a:t>
            </a:r>
          </a:p>
          <a:p>
            <a:pPr marL="0" indent="0"/>
            <a:r>
              <a:rPr lang="en-US" sz="2000" dirty="0" smtClean="0"/>
              <a:t>The  water is dead!</a:t>
            </a:r>
          </a:p>
          <a:p>
            <a:pPr marL="0" indent="0"/>
            <a:r>
              <a:rPr lang="en-US" sz="2000" dirty="0" smtClean="0"/>
              <a:t>All antibiotic resisting germs infest the water bodies.</a:t>
            </a:r>
          </a:p>
          <a:p>
            <a:pPr marL="0" indent="0">
              <a:buNone/>
            </a:pPr>
            <a:endParaRPr lang="es-ES" sz="1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r="10107"/>
          <a:stretch/>
        </p:blipFill>
        <p:spPr>
          <a:xfrm>
            <a:off x="4118872" y="2441139"/>
            <a:ext cx="4571150" cy="3464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7966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2. Sewage water management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6612" y="2074927"/>
            <a:ext cx="7540625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dirty="0" smtClean="0"/>
          </a:p>
          <a:p>
            <a:pPr marL="0" indent="0" algn="ctr">
              <a:buNone/>
            </a:pPr>
            <a:r>
              <a:rPr lang="en-US" sz="3200" dirty="0" smtClean="0"/>
              <a:t>Solution:</a:t>
            </a:r>
          </a:p>
          <a:p>
            <a:pPr marL="0" indent="0" algn="ctr">
              <a:buNone/>
            </a:pPr>
            <a:r>
              <a:rPr lang="en-US" sz="2800" dirty="0" smtClean="0"/>
              <a:t>To build a channel in front of the Ghats to carry the black waters to the STP.</a:t>
            </a:r>
          </a:p>
        </p:txBody>
      </p:sp>
    </p:spTree>
    <p:extLst>
      <p:ext uri="{BB962C8B-B14F-4D97-AF65-F5344CB8AC3E}">
        <p14:creationId xmlns:p14="http://schemas.microsoft.com/office/powerpoint/2010/main" xmlns="" val="214525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2. Sewage water management</a:t>
            </a:r>
            <a:endParaRPr lang="es-ES" sz="3600" dirty="0"/>
          </a:p>
        </p:txBody>
      </p:sp>
      <p:pic>
        <p:nvPicPr>
          <p:cNvPr id="4" name="Imagen 3" descr="water treatmen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b="-3695"/>
          <a:stretch/>
        </p:blipFill>
        <p:spPr>
          <a:xfrm>
            <a:off x="4768850" y="3679887"/>
            <a:ext cx="4137025" cy="3032807"/>
          </a:xfrm>
          <a:prstGeom prst="rect">
            <a:avLst/>
          </a:prstGeom>
        </p:spPr>
      </p:pic>
      <p:pic>
        <p:nvPicPr>
          <p:cNvPr id="9" name="Imagen 8" descr="water treatment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76" t="13730" r="46650" b="46203"/>
          <a:stretch/>
        </p:blipFill>
        <p:spPr>
          <a:xfrm>
            <a:off x="195104" y="1854200"/>
            <a:ext cx="4512705" cy="2547679"/>
          </a:xfrm>
          <a:prstGeom prst="rect">
            <a:avLst/>
          </a:prstGeom>
          <a:noFill/>
          <a:ln w="57150" cmpd="sng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8737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3</a:t>
            </a:r>
            <a:r>
              <a:rPr lang="en-US" sz="4400" dirty="0"/>
              <a:t>. </a:t>
            </a:r>
            <a:r>
              <a:rPr lang="en-US" sz="4400" dirty="0" smtClean="0"/>
              <a:t>Pillars </a:t>
            </a:r>
            <a:r>
              <a:rPr lang="en-US" sz="4400" dirty="0"/>
              <a:t>inside the Yamuna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1878" y="2356236"/>
            <a:ext cx="3650722" cy="3600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Problem:</a:t>
            </a:r>
          </a:p>
          <a:p>
            <a:pPr marL="0" indent="0" algn="ctr">
              <a:buNone/>
            </a:pPr>
            <a:r>
              <a:rPr lang="en-US" sz="2800" dirty="0" smtClean="0"/>
              <a:t>These pillars hold back the silt and create a lake of poison  that goes down into the ground water.</a:t>
            </a:r>
            <a:endParaRPr lang="en-US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6601" y="2927668"/>
            <a:ext cx="4178299" cy="3142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34325" y="2927669"/>
            <a:ext cx="4190575" cy="3142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1318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3. Pillars inside the Yamuna 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dirty="0" smtClean="0"/>
          </a:p>
          <a:p>
            <a:pPr marL="0" indent="0" algn="ctr">
              <a:buNone/>
            </a:pPr>
            <a:r>
              <a:rPr lang="es-ES" sz="3200" dirty="0" smtClean="0"/>
              <a:t>Solution</a:t>
            </a:r>
            <a:r>
              <a:rPr lang="es-ES" sz="3200" dirty="0"/>
              <a:t>:</a:t>
            </a:r>
          </a:p>
          <a:p>
            <a:pPr marL="0" indent="0" algn="ctr">
              <a:buNone/>
            </a:pPr>
            <a:r>
              <a:rPr lang="en-US" sz="2800" dirty="0" smtClean="0"/>
              <a:t>Remove the pillars left by a mistake of the past and dredge the river to flow.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3826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sz="4400" dirty="0" smtClean="0"/>
              <a:t>4. </a:t>
            </a:r>
            <a:r>
              <a:rPr lang="en-US" sz="4400" dirty="0"/>
              <a:t>Planting trees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1175" y="2159746"/>
            <a:ext cx="3730625" cy="4182035"/>
          </a:xfrm>
        </p:spPr>
        <p:txBody>
          <a:bodyPr/>
          <a:lstStyle/>
          <a:p>
            <a:pPr marL="0" indent="0" algn="ctr">
              <a:buNone/>
            </a:pPr>
            <a:r>
              <a:rPr lang="es-ES" sz="3200" dirty="0" smtClean="0"/>
              <a:t>Problem: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Trees have been cut and gardens have been destroyed  in many places of the Braj.</a:t>
            </a:r>
            <a:endParaRPr lang="es-ES" dirty="0"/>
          </a:p>
        </p:txBody>
      </p:sp>
      <p:pic>
        <p:nvPicPr>
          <p:cNvPr id="4" name="Imagen 3" descr="trees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57700" y="2692399"/>
            <a:ext cx="4229100" cy="3171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3516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/>
              <a:t>Planting trees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0175" y="2046192"/>
            <a:ext cx="4073525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dirty="0" smtClean="0"/>
          </a:p>
          <a:p>
            <a:pPr marL="0" indent="0" algn="ctr">
              <a:buNone/>
            </a:pPr>
            <a:r>
              <a:rPr lang="es-ES" sz="3200" dirty="0" smtClean="0"/>
              <a:t>Solution</a:t>
            </a:r>
            <a:r>
              <a:rPr lang="es-ES" sz="3200" dirty="0"/>
              <a:t>:</a:t>
            </a:r>
            <a:endParaRPr lang="es-ES" sz="2800" dirty="0"/>
          </a:p>
          <a:p>
            <a:pPr marL="0" indent="0" algn="ctr">
              <a:buNone/>
            </a:pPr>
            <a:r>
              <a:rPr lang="en-US" dirty="0" smtClean="0"/>
              <a:t>Reforest other side of the Yamuna and all possible places.</a:t>
            </a:r>
          </a:p>
        </p:txBody>
      </p:sp>
      <p:pic>
        <p:nvPicPr>
          <p:cNvPr id="5" name="Imagen 4" descr="trafic-forest- managemen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84" t="12900" r="7756" b="3954"/>
          <a:stretch/>
        </p:blipFill>
        <p:spPr>
          <a:xfrm>
            <a:off x="3975101" y="2046192"/>
            <a:ext cx="4889500" cy="4474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7377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5</a:t>
            </a:r>
            <a:r>
              <a:rPr lang="en-US" sz="4000" dirty="0" smtClean="0"/>
              <a:t>. Traffic management</a:t>
            </a:r>
            <a:endParaRPr lang="en-U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92175" y="2092511"/>
            <a:ext cx="7273925" cy="418203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" sz="3200" dirty="0" smtClean="0"/>
          </a:p>
          <a:p>
            <a:pPr marL="0" indent="0" algn="ctr">
              <a:buNone/>
            </a:pPr>
            <a:r>
              <a:rPr lang="es-ES" sz="3200" dirty="0" smtClean="0"/>
              <a:t>Problem</a:t>
            </a:r>
            <a:r>
              <a:rPr lang="es-ES" sz="3200" dirty="0"/>
              <a:t>:</a:t>
            </a:r>
          </a:p>
          <a:p>
            <a:pPr marL="0" indent="0" algn="ctr">
              <a:buNone/>
            </a:pPr>
            <a:r>
              <a:rPr lang="en-US" sz="2800" dirty="0" smtClean="0"/>
              <a:t>Traffic of trucks and buses from Delhi, Aligarh and Mathura must be kept out of the city.</a:t>
            </a:r>
          </a:p>
          <a:p>
            <a:pPr marL="0" indent="0" algn="ctr">
              <a:buNone/>
            </a:pPr>
            <a:r>
              <a:rPr lang="en-US" sz="2800" dirty="0"/>
              <a:t>Some </a:t>
            </a:r>
            <a:r>
              <a:rPr lang="en-US" sz="2800" dirty="0" smtClean="0"/>
              <a:t>organizations want </a:t>
            </a:r>
            <a:r>
              <a:rPr lang="en-US" sz="2800" dirty="0"/>
              <a:t>to turn the </a:t>
            </a:r>
            <a:r>
              <a:rPr lang="en-US" sz="2800" dirty="0" smtClean="0"/>
              <a:t>Yamuna Express Way going  </a:t>
            </a:r>
            <a:r>
              <a:rPr lang="en-US" sz="2800" dirty="0"/>
              <a:t>through Braj Mandal into </a:t>
            </a:r>
            <a:r>
              <a:rPr lang="en-US" sz="2800" dirty="0" smtClean="0"/>
              <a:t>an </a:t>
            </a:r>
            <a:r>
              <a:rPr lang="en-US" sz="2800" dirty="0"/>
              <a:t>industrial area.</a:t>
            </a:r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6770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5</a:t>
            </a:r>
            <a:r>
              <a:rPr lang="en-US" sz="4000" dirty="0" smtClean="0"/>
              <a:t>.</a:t>
            </a:r>
            <a:r>
              <a:rPr lang="en-US" sz="4000" dirty="0"/>
              <a:t>Traffic </a:t>
            </a:r>
            <a:r>
              <a:rPr lang="en-US" sz="4000" dirty="0" smtClean="0"/>
              <a:t>management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8475" y="1956547"/>
            <a:ext cx="3438525" cy="37140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dirty="0" smtClean="0"/>
          </a:p>
          <a:p>
            <a:pPr marL="0" indent="0" algn="ctr">
              <a:buNone/>
            </a:pPr>
            <a:r>
              <a:rPr lang="es-ES" sz="2800" dirty="0" smtClean="0"/>
              <a:t>Solution:</a:t>
            </a:r>
            <a:endParaRPr lang="es-ES" sz="2800" dirty="0"/>
          </a:p>
          <a:p>
            <a:pPr marL="0" indent="0" algn="ctr">
              <a:buNone/>
            </a:pPr>
            <a:r>
              <a:rPr lang="en-US" dirty="0" smtClean="0"/>
              <a:t>Building a bridge over the Yamuna to create a ring road with access to the Yamuna Express Way would solve all these problems.</a:t>
            </a:r>
            <a:endParaRPr lang="en-US" dirty="0">
              <a:solidFill>
                <a:srgbClr val="BA2800"/>
              </a:solidFill>
            </a:endParaRPr>
          </a:p>
        </p:txBody>
      </p:sp>
      <p:pic>
        <p:nvPicPr>
          <p:cNvPr id="17" name="Imagen 16" descr="trafic-forest- managemen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01" t="14738" r="33507" b="21639"/>
          <a:stretch/>
        </p:blipFill>
        <p:spPr>
          <a:xfrm>
            <a:off x="4038600" y="2071854"/>
            <a:ext cx="4338637" cy="4558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9598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5</a:t>
            </a:r>
            <a:r>
              <a:rPr lang="en-US" sz="4000" dirty="0" smtClean="0"/>
              <a:t>. Traffic management</a:t>
            </a:r>
            <a:endParaRPr lang="en-U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2070846"/>
            <a:ext cx="3648851" cy="4377215"/>
          </a:xfrm>
        </p:spPr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 algn="ctr">
              <a:buNone/>
            </a:pPr>
            <a:r>
              <a:rPr lang="es-ES" sz="3200" dirty="0" smtClean="0"/>
              <a:t>Problem</a:t>
            </a:r>
            <a:r>
              <a:rPr lang="es-ES" sz="3200" dirty="0"/>
              <a:t>:</a:t>
            </a:r>
          </a:p>
          <a:p>
            <a:pPr marL="0" indent="0" algn="ctr">
              <a:buNone/>
            </a:pPr>
            <a:r>
              <a:rPr lang="en-US" dirty="0" smtClean="0"/>
              <a:t>Many big temples like Prem Mandir, Iskcon, Banke Bihari and others </a:t>
            </a:r>
            <a:r>
              <a:rPr lang="en-US" dirty="0"/>
              <a:t>m</a:t>
            </a:r>
            <a:r>
              <a:rPr lang="en-US" dirty="0" smtClean="0"/>
              <a:t>ake Chattikara Road a traffic disaster.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b="7212"/>
          <a:stretch/>
        </p:blipFill>
        <p:spPr>
          <a:xfrm>
            <a:off x="4463336" y="2009201"/>
            <a:ext cx="3698911" cy="4576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8346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5</a:t>
            </a:r>
            <a:r>
              <a:rPr lang="en-US" sz="4000" dirty="0" smtClean="0"/>
              <a:t>. Traffic management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3375" y="1952465"/>
            <a:ext cx="3768725" cy="448643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s-ES" sz="3200" dirty="0"/>
          </a:p>
          <a:p>
            <a:pPr marL="0" indent="0" algn="ctr">
              <a:buNone/>
            </a:pPr>
            <a:r>
              <a:rPr lang="en-US" sz="3800" dirty="0" smtClean="0"/>
              <a:t>Solution:</a:t>
            </a:r>
          </a:p>
          <a:p>
            <a:pPr marL="0" indent="0" algn="ctr">
              <a:buNone/>
            </a:pPr>
            <a:r>
              <a:rPr lang="en-US" sz="2800" dirty="0" smtClean="0"/>
              <a:t>Create a parking place in the other side of the Yamuna with a bridge for riksas and pedestrians to reach Banke Bihari and other old temples (like the Laksman Jhula bridge in Risikesh</a:t>
            </a:r>
            <a:r>
              <a:rPr lang="en-US" sz="2800" dirty="0"/>
              <a:t>)</a:t>
            </a:r>
            <a:endParaRPr lang="en-US" sz="2800" dirty="0" smtClean="0"/>
          </a:p>
        </p:txBody>
      </p:sp>
      <p:pic>
        <p:nvPicPr>
          <p:cNvPr id="6" name="Imagen 5" descr="trafic-forest- managemen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596" t="12161" r="27759" b="60396"/>
          <a:stretch/>
        </p:blipFill>
        <p:spPr>
          <a:xfrm>
            <a:off x="4369982" y="2732566"/>
            <a:ext cx="4400746" cy="3179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54935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5.</a:t>
            </a:r>
            <a:r>
              <a:rPr lang="en-US" sz="4000" dirty="0"/>
              <a:t>Traffic </a:t>
            </a:r>
            <a:r>
              <a:rPr lang="en-US" sz="4000" dirty="0" smtClean="0"/>
              <a:t>management</a:t>
            </a:r>
            <a:endParaRPr lang="en-US" sz="4000" dirty="0"/>
          </a:p>
        </p:txBody>
      </p:sp>
      <p:pic>
        <p:nvPicPr>
          <p:cNvPr id="5" name="Imagen 4" descr="trafic-forest- management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26" t="2036" r="2075" b="1389"/>
          <a:stretch/>
        </p:blipFill>
        <p:spPr>
          <a:xfrm>
            <a:off x="584791" y="1733107"/>
            <a:ext cx="8006316" cy="505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421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6</a:t>
            </a:r>
            <a:r>
              <a:rPr lang="en-US" sz="4400" dirty="0" smtClean="0"/>
              <a:t>. Maintenance of heritage buildings</a:t>
            </a:r>
            <a:endParaRPr lang="en-U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4975" y="2351140"/>
            <a:ext cx="3730625" cy="3262851"/>
          </a:xfrm>
        </p:spPr>
        <p:txBody>
          <a:bodyPr/>
          <a:lstStyle/>
          <a:p>
            <a:pPr marL="0" indent="0" algn="ctr">
              <a:buNone/>
            </a:pPr>
            <a:r>
              <a:rPr lang="es-ES" sz="3200" dirty="0" smtClean="0"/>
              <a:t>Problem: </a:t>
            </a:r>
          </a:p>
          <a:p>
            <a:pPr marL="0" indent="0" algn="ctr">
              <a:buNone/>
            </a:pPr>
            <a:r>
              <a:rPr lang="en-US" dirty="0" smtClean="0"/>
              <a:t>Heritage buildings have been neglected and destroyed (for example Mizrapur Dharma Shala</a:t>
            </a:r>
            <a:r>
              <a:rPr lang="en-US" dirty="0"/>
              <a:t> </a:t>
            </a:r>
            <a:r>
              <a:rPr lang="en-US" dirty="0" smtClean="0"/>
              <a:t>in Mathura Road)</a:t>
            </a:r>
            <a:endParaRPr lang="es-ES" dirty="0"/>
          </a:p>
        </p:txBody>
      </p:sp>
      <p:pic>
        <p:nvPicPr>
          <p:cNvPr id="4" name="Imagen 3" descr="mizrapur dharmasala distroye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4500" y="2316551"/>
            <a:ext cx="4572000" cy="3434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1521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6</a:t>
            </a:r>
            <a:r>
              <a:rPr lang="en-US" sz="4400" dirty="0" smtClean="0"/>
              <a:t>. Maintenance of heritage buildings</a:t>
            </a:r>
            <a:endParaRPr lang="en-U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2159746"/>
            <a:ext cx="7612062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dirty="0" smtClean="0"/>
              <a:t>Solution: </a:t>
            </a:r>
          </a:p>
          <a:p>
            <a:pPr marL="0" indent="0" algn="ctr">
              <a:buNone/>
            </a:pPr>
            <a:r>
              <a:rPr lang="en-US" sz="3600" dirty="0" smtClean="0"/>
              <a:t>Heritage buildings need special protection from  government agencies.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xmlns="" val="108236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Noise pollution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3875" y="2070846"/>
            <a:ext cx="3756025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3200" dirty="0" smtClean="0"/>
          </a:p>
          <a:p>
            <a:pPr marL="0" indent="0" algn="ctr">
              <a:buNone/>
            </a:pPr>
            <a:r>
              <a:rPr lang="es-ES" sz="3200" dirty="0" smtClean="0"/>
              <a:t>Problem:</a:t>
            </a:r>
            <a:endParaRPr lang="es-ES" sz="3200" dirty="0"/>
          </a:p>
          <a:p>
            <a:pPr marL="0" indent="0" algn="ctr">
              <a:buNone/>
            </a:pPr>
            <a:r>
              <a:rPr lang="en-US" sz="2800" dirty="0" smtClean="0"/>
              <a:t>Temple horn speakers blast in public areas.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3100" y="2832348"/>
            <a:ext cx="4064000" cy="2709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4708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Noise </a:t>
            </a:r>
            <a:r>
              <a:rPr lang="en-US" dirty="0"/>
              <a:t>pollution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" sz="3600" dirty="0" smtClean="0"/>
          </a:p>
          <a:p>
            <a:pPr marL="0" indent="0" algn="ctr">
              <a:buNone/>
            </a:pPr>
            <a:r>
              <a:rPr lang="es-ES" sz="4000" dirty="0" smtClean="0"/>
              <a:t>Solution:</a:t>
            </a:r>
          </a:p>
          <a:p>
            <a:pPr marL="0" indent="0" algn="ctr">
              <a:buNone/>
            </a:pPr>
            <a:r>
              <a:rPr lang="en-US" sz="4000" dirty="0" smtClean="0"/>
              <a:t>Ban speakers directed to public areas.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51295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8. Visual </a:t>
            </a:r>
            <a:r>
              <a:rPr lang="en-US" dirty="0" smtClean="0"/>
              <a:t>pollution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2070846"/>
            <a:ext cx="3400425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dirty="0" smtClean="0"/>
          </a:p>
          <a:p>
            <a:pPr marL="0" indent="0" algn="ctr">
              <a:buNone/>
            </a:pPr>
            <a:r>
              <a:rPr lang="es-ES" sz="3200" dirty="0" smtClean="0"/>
              <a:t>Problem</a:t>
            </a:r>
            <a:r>
              <a:rPr lang="es-ES" sz="3200" dirty="0"/>
              <a:t>:</a:t>
            </a:r>
          </a:p>
          <a:p>
            <a:pPr marL="0" indent="0" algn="ctr">
              <a:buNone/>
            </a:pPr>
            <a:r>
              <a:rPr lang="en-US" sz="2800" dirty="0" smtClean="0"/>
              <a:t>The holy places are invisible due to huge billboards all over the streets.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r="15360" b="17663"/>
          <a:stretch/>
        </p:blipFill>
        <p:spPr>
          <a:xfrm>
            <a:off x="4165599" y="2565493"/>
            <a:ext cx="4211637" cy="3072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368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8. </a:t>
            </a:r>
            <a:r>
              <a:rPr lang="es-ES" dirty="0"/>
              <a:t>Visual </a:t>
            </a:r>
            <a:r>
              <a:rPr lang="en-US" dirty="0" smtClean="0"/>
              <a:t>pollution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77900" y="2021530"/>
            <a:ext cx="7251700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3200" dirty="0" smtClean="0"/>
          </a:p>
          <a:p>
            <a:pPr marL="0" indent="0" algn="ctr">
              <a:buNone/>
            </a:pPr>
            <a:r>
              <a:rPr lang="es-ES" sz="4000" dirty="0" smtClean="0"/>
              <a:t>Solution:</a:t>
            </a:r>
            <a:endParaRPr lang="es-ES" sz="4000" dirty="0"/>
          </a:p>
          <a:p>
            <a:pPr marL="0" indent="0" algn="ctr">
              <a:buNone/>
            </a:pPr>
            <a:r>
              <a:rPr lang="en-US" sz="4000" dirty="0" smtClean="0"/>
              <a:t>Ban billboards and create websites which offer free advertisement service.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78477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9. Burning of plastic</a:t>
            </a:r>
            <a:endParaRPr lang="en-U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2070846"/>
            <a:ext cx="3641725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3200" dirty="0" smtClean="0"/>
          </a:p>
          <a:p>
            <a:pPr marL="0" indent="0" algn="ctr">
              <a:buNone/>
            </a:pPr>
            <a:r>
              <a:rPr lang="es-ES" sz="3200" dirty="0" smtClean="0"/>
              <a:t>Problem:</a:t>
            </a:r>
            <a:endParaRPr lang="es-ES" sz="3200" dirty="0"/>
          </a:p>
          <a:p>
            <a:pPr marL="0" indent="0" algn="ctr">
              <a:buNone/>
            </a:pPr>
            <a:r>
              <a:rPr lang="en-US" sz="2800" dirty="0" smtClean="0"/>
              <a:t>People affect themselves burning plastic which kills their brains and lungs.</a:t>
            </a:r>
            <a:endParaRPr lang="en-U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/>
          <a:srcRect t="-6291" b="-3477"/>
          <a:stretch/>
        </p:blipFill>
        <p:spPr>
          <a:xfrm>
            <a:off x="4249330" y="2628900"/>
            <a:ext cx="4450170" cy="307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991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9. Burning of </a:t>
            </a:r>
            <a:r>
              <a:rPr lang="en-US" sz="4400" dirty="0"/>
              <a:t>plastic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9835" y="2058517"/>
            <a:ext cx="7465165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dirty="0" smtClean="0"/>
          </a:p>
          <a:p>
            <a:pPr marL="0" indent="0" algn="ctr">
              <a:buNone/>
            </a:pPr>
            <a:r>
              <a:rPr lang="es-ES" sz="3200" dirty="0" smtClean="0"/>
              <a:t>Solution</a:t>
            </a:r>
            <a:r>
              <a:rPr lang="es-ES" sz="3200" dirty="0"/>
              <a:t>:</a:t>
            </a:r>
          </a:p>
          <a:p>
            <a:pPr marL="0" indent="0" algn="ctr">
              <a:buNone/>
            </a:pPr>
            <a:r>
              <a:rPr lang="en-US" sz="2800" dirty="0" smtClean="0"/>
              <a:t>Prohibit garbage burning with fines and  implement a proper garbage collection system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6883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10. Lack of </a:t>
            </a:r>
            <a:r>
              <a:rPr lang="en-US" sz="4400" dirty="0"/>
              <a:t>official </a:t>
            </a:r>
            <a:r>
              <a:rPr lang="en-US" sz="4400" dirty="0" smtClean="0"/>
              <a:t>recognition to the </a:t>
            </a:r>
            <a:r>
              <a:rPr lang="en-US" sz="4400" dirty="0" err="1" smtClean="0"/>
              <a:t>Braj</a:t>
            </a:r>
            <a:r>
              <a:rPr lang="en-US" sz="4400" dirty="0" smtClean="0"/>
              <a:t> </a:t>
            </a:r>
            <a:r>
              <a:rPr lang="en-US" sz="4400" dirty="0" err="1" smtClean="0"/>
              <a:t>Dham</a:t>
            </a:r>
            <a:endParaRPr lang="en-U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6575" y="1867647"/>
            <a:ext cx="3832225" cy="40569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Problem</a:t>
            </a:r>
            <a:endParaRPr lang="en-US" sz="3200" dirty="0"/>
          </a:p>
          <a:p>
            <a:pPr marL="0" indent="0" algn="ctr">
              <a:buNone/>
            </a:pPr>
            <a:r>
              <a:rPr lang="en-US" dirty="0" smtClean="0"/>
              <a:t>Braj is a place of pilgrimage and needs to become a special protected zone in the three states of Haryana, Rajasthan and Uttar Pradesh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854575" y="2070846"/>
            <a:ext cx="3641725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4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endParaRPr lang="es-ES" sz="3200" dirty="0" smtClean="0">
              <a:solidFill>
                <a:srgbClr val="000090"/>
              </a:solidFill>
            </a:endParaRPr>
          </a:p>
          <a:p>
            <a:pPr marL="0" indent="0" algn="ctr">
              <a:buFont typeface="Wingdings 2" pitchFamily="18" charset="2"/>
              <a:buNone/>
            </a:pPr>
            <a:r>
              <a:rPr lang="en-US" sz="3200" dirty="0" smtClean="0">
                <a:solidFill>
                  <a:srgbClr val="000090"/>
                </a:solidFill>
              </a:rPr>
              <a:t>Foto parikram</a:t>
            </a:r>
            <a:endParaRPr lang="en-US" sz="2800" dirty="0">
              <a:solidFill>
                <a:srgbClr val="00009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24028" t="24445" r="24167" b="21555"/>
          <a:stretch/>
        </p:blipFill>
        <p:spPr>
          <a:xfrm>
            <a:off x="4368800" y="2899804"/>
            <a:ext cx="4253038" cy="2770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0487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dirty="0" smtClean="0"/>
              <a:t>Solution</a:t>
            </a:r>
            <a:endParaRPr lang="es-ES" sz="3200" dirty="0"/>
          </a:p>
          <a:p>
            <a:pPr marL="0" indent="0" algn="ctr">
              <a:buNone/>
            </a:pPr>
            <a:r>
              <a:rPr lang="en-US" sz="2800" dirty="0" smtClean="0"/>
              <a:t>Due </a:t>
            </a:r>
            <a:r>
              <a:rPr lang="en-US" sz="2800" dirty="0"/>
              <a:t>to </a:t>
            </a:r>
            <a:r>
              <a:rPr lang="en-US" sz="2800" dirty="0" smtClean="0"/>
              <a:t>its international importance, the Government of India should request that the  Braj is given the UNESCO World Heritage Status.</a:t>
            </a:r>
            <a:endParaRPr lang="en-U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t="18034" b="19075"/>
          <a:stretch/>
        </p:blipFill>
        <p:spPr>
          <a:xfrm>
            <a:off x="2786508" y="4812714"/>
            <a:ext cx="3554859" cy="1676743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917574" y="2318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10. Lack of official recognition to the Dham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86662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This status has been given in India to trains, churches and to the Taj Mahal.</a:t>
            </a:r>
          </a:p>
          <a:p>
            <a:endParaRPr lang="en-US" sz="2800" dirty="0" smtClean="0"/>
          </a:p>
          <a:p>
            <a:pPr marL="0" indent="0" algn="ctr">
              <a:buNone/>
            </a:pPr>
            <a:r>
              <a:rPr lang="en-US" sz="3200" dirty="0" smtClean="0"/>
              <a:t>Why not to Vrindavan a place of historical and international importance?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03274" y="1683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10. Lack of official recognition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0062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2020046"/>
            <a:ext cx="7612064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We have more proposals and master plans created by private initiatives </a:t>
            </a:r>
            <a:r>
              <a:rPr lang="en-US" sz="2800" dirty="0" smtClean="0"/>
              <a:t>and the </a:t>
            </a:r>
            <a:r>
              <a:rPr lang="en-US" sz="2800" dirty="0" smtClean="0"/>
              <a:t>Department </a:t>
            </a:r>
            <a:r>
              <a:rPr lang="en-US" sz="2800" dirty="0" smtClean="0"/>
              <a:t>of Architecture and planning – Indian Institute of Technology, </a:t>
            </a:r>
            <a:r>
              <a:rPr lang="en-US" sz="2800" dirty="0" err="1" smtClean="0"/>
              <a:t>Kharagpur</a:t>
            </a:r>
            <a:r>
              <a:rPr lang="en-US" sz="2800" dirty="0" smtClean="0"/>
              <a:t>, </a:t>
            </a:r>
            <a:r>
              <a:rPr lang="en-US" sz="2800" dirty="0" smtClean="0"/>
              <a:t>which you can lookup in our website.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800" dirty="0" smtClean="0"/>
              <a:t> </a:t>
            </a:r>
            <a:r>
              <a:rPr lang="en-US" sz="2000" dirty="0" smtClean="0">
                <a:hlinkClick r:id="rId2"/>
              </a:rPr>
              <a:t>vrindavanactnow.com/proposals-by-others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09083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efforts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600" dirty="0"/>
              <a:t>Dear friends of Bharata Mata </a:t>
            </a:r>
            <a:r>
              <a:rPr lang="en-US" sz="3600" dirty="0" smtClean="0"/>
              <a:t>and </a:t>
            </a:r>
            <a:r>
              <a:rPr lang="en-US" sz="3600" dirty="0"/>
              <a:t>Mother </a:t>
            </a:r>
            <a:r>
              <a:rPr lang="en-US" sz="3600" dirty="0" smtClean="0"/>
              <a:t>Earth please allow me to present our</a:t>
            </a:r>
          </a:p>
          <a:p>
            <a:pPr marL="0" indent="0" algn="ctr">
              <a:buNone/>
            </a:pPr>
            <a:r>
              <a:rPr lang="en-US" sz="3600" dirty="0" smtClean="0"/>
              <a:t> Braj </a:t>
            </a:r>
            <a:r>
              <a:rPr lang="en-US" sz="3600" dirty="0"/>
              <a:t>V</a:t>
            </a:r>
            <a:r>
              <a:rPr lang="en-US" sz="3600" dirty="0" smtClean="0"/>
              <a:t>rindavan Act Now efforts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22336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65174" y="92168"/>
            <a:ext cx="7612063" cy="1417638"/>
          </a:xfrm>
        </p:spPr>
        <p:txBody>
          <a:bodyPr/>
          <a:lstStyle/>
          <a:p>
            <a:r>
              <a:rPr lang="en-US" dirty="0" smtClean="0"/>
              <a:t>Our efforts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984017"/>
            <a:ext cx="7612064" cy="4182035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Our </a:t>
            </a:r>
            <a:r>
              <a:rPr lang="en-US" sz="2800" dirty="0"/>
              <a:t>volunteers and hired people can </a:t>
            </a:r>
            <a:r>
              <a:rPr lang="en-US" sz="2800" dirty="0" smtClean="0"/>
              <a:t>help where Nagar </a:t>
            </a:r>
            <a:r>
              <a:rPr lang="en-US" sz="2800" dirty="0"/>
              <a:t>P</a:t>
            </a:r>
            <a:r>
              <a:rPr lang="en-US" sz="2800" dirty="0" smtClean="0"/>
              <a:t>alika does not have enough manpower: </a:t>
            </a:r>
            <a:endParaRPr lang="en-U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299"/>
          <a:stretch/>
        </p:blipFill>
        <p:spPr>
          <a:xfrm>
            <a:off x="78202" y="4024421"/>
            <a:ext cx="2870790" cy="2133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2" r="4621"/>
          <a:stretch/>
        </p:blipFill>
        <p:spPr>
          <a:xfrm>
            <a:off x="6177515" y="4024421"/>
            <a:ext cx="2817633" cy="212474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7649" y="4024422"/>
            <a:ext cx="3187111" cy="212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512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effectLst/>
              </a:rPr>
              <a:t>1. Temple reconstruction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1426" y="2070100"/>
            <a:ext cx="5879561" cy="4183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1219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effectLst/>
              </a:rPr>
              <a:t>2. Garden development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6144" y="1859361"/>
            <a:ext cx="3444966" cy="4593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2271" y="1859362"/>
            <a:ext cx="3444966" cy="4593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835584" y="6452648"/>
            <a:ext cx="7612064" cy="31391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dirty="0" err="1" smtClean="0"/>
              <a:t>Radha</a:t>
            </a:r>
            <a:r>
              <a:rPr lang="en-US" sz="1600" dirty="0" smtClean="0"/>
              <a:t> </a:t>
            </a:r>
            <a:r>
              <a:rPr lang="en-US" sz="1600" dirty="0" err="1" smtClean="0"/>
              <a:t>Gopinath</a:t>
            </a:r>
            <a:r>
              <a:rPr lang="en-US" sz="1600" dirty="0" smtClean="0"/>
              <a:t> </a:t>
            </a:r>
            <a:r>
              <a:rPr lang="en-US" sz="1600" dirty="0" err="1" smtClean="0"/>
              <a:t>Mandir</a:t>
            </a:r>
            <a:r>
              <a:rPr lang="en-US" sz="1600" dirty="0" smtClean="0"/>
              <a:t> - </a:t>
            </a:r>
            <a:r>
              <a:rPr lang="en-US" sz="1600" dirty="0" err="1" smtClean="0"/>
              <a:t>Vrindavan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31218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effectLst/>
              </a:rPr>
              <a:t>3. Cleaning of the Yamuna banks</a:t>
            </a:r>
            <a:endParaRPr lang="es-ES" dirty="0"/>
          </a:p>
        </p:txBody>
      </p:sp>
      <p:pic>
        <p:nvPicPr>
          <p:cNvPr id="4" name="Marcador de contenido 4"/>
          <p:cNvPicPr>
            <a:picLocks noChangeAspect="1"/>
          </p:cNvPicPr>
          <p:nvPr/>
        </p:nvPicPr>
        <p:blipFill rotWithShape="1">
          <a:blip r:embed="rId2" cstate="print"/>
          <a:srcRect t="18774" b="35186"/>
          <a:stretch/>
        </p:blipFill>
        <p:spPr>
          <a:xfrm>
            <a:off x="765175" y="1935652"/>
            <a:ext cx="7612063" cy="4672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4771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673132"/>
          </a:xfrm>
        </p:spPr>
        <p:txBody>
          <a:bodyPr/>
          <a:lstStyle/>
          <a:p>
            <a:r>
              <a:rPr lang="en-US" sz="4000" dirty="0" smtClean="0"/>
              <a:t>4. Websites to serve the Dham to promote ecological awareness </a:t>
            </a:r>
            <a:endParaRPr lang="en-US" sz="40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2620" b="162"/>
          <a:stretch/>
        </p:blipFill>
        <p:spPr>
          <a:xfrm>
            <a:off x="383379" y="1828800"/>
            <a:ext cx="6451436" cy="391999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/>
          <a:srcRect t="3021" b="13730"/>
          <a:stretch/>
        </p:blipFill>
        <p:spPr>
          <a:xfrm>
            <a:off x="1102304" y="2821385"/>
            <a:ext cx="6451436" cy="33567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/>
          <a:srcRect t="3066" r="1181" b="24682"/>
          <a:stretch/>
        </p:blipFill>
        <p:spPr>
          <a:xfrm>
            <a:off x="1623782" y="3882221"/>
            <a:ext cx="6451435" cy="26219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/>
          <a:srcRect t="3084" r="855" b="47412"/>
          <a:stretch/>
        </p:blipFill>
        <p:spPr>
          <a:xfrm>
            <a:off x="2141952" y="4961615"/>
            <a:ext cx="6454743" cy="181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86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5. Drama presentations to create awareness</a:t>
            </a:r>
            <a:endParaRPr lang="en-US" sz="44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3909" y="2070100"/>
            <a:ext cx="6274595" cy="4183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69016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Cleaning drives</a:t>
            </a:r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10673" r="-10673"/>
          <a:stretch>
            <a:fillRect/>
          </a:stretch>
        </p:blipFill>
        <p:spPr>
          <a:xfrm>
            <a:off x="1143000" y="3135228"/>
            <a:ext cx="6429376" cy="3532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5"/>
          <p:cNvSpPr/>
          <p:nvPr/>
        </p:nvSpPr>
        <p:spPr>
          <a:xfrm>
            <a:off x="444500" y="1848535"/>
            <a:ext cx="8064500" cy="1200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ctr">
              <a:spcBef>
                <a:spcPts val="2000"/>
              </a:spcBef>
            </a:pPr>
            <a:r>
              <a:rPr lang="es-E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In many </a:t>
            </a:r>
            <a:r>
              <a:rPr lang="es-ES" sz="24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h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oly places like Govardhan, Maan Sarovar</a:t>
            </a:r>
            <a:r>
              <a:rPr lang="es-ES" sz="24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, 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Terkadambha</a:t>
            </a:r>
            <a:r>
              <a:rPr lang="es-ES" sz="24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, Pavan Sarovar, Seva Kunja, 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and sixty four samadhis</a:t>
            </a:r>
            <a:r>
              <a:rPr lang="es-ES" sz="24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, </a:t>
            </a:r>
            <a:r>
              <a:rPr lang="es-E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among others.</a:t>
            </a:r>
            <a:endParaRPr lang="es-ES" sz="2400" dirty="0">
              <a:solidFill>
                <a:schemeClr val="bg1"/>
              </a:solidFill>
              <a:effectLst>
                <a:outerShdw blurRad="63500" dist="50800" dir="2700000" algn="tl" rotWithShape="0">
                  <a:prstClr val="black">
                    <a:alpha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909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Our petitions to the leaders</a:t>
            </a:r>
            <a:endParaRPr lang="en-U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905746"/>
            <a:ext cx="7612064" cy="418203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To encourage the </a:t>
            </a:r>
            <a:r>
              <a:rPr lang="en-US" sz="2000" dirty="0"/>
              <a:t>courts to create environmental protection laws and thus </a:t>
            </a:r>
            <a:r>
              <a:rPr lang="en-US" sz="2000" dirty="0" smtClean="0"/>
              <a:t>protect </a:t>
            </a:r>
            <a:r>
              <a:rPr lang="en-US" sz="2000" dirty="0"/>
              <a:t>Bhumi </a:t>
            </a:r>
            <a:r>
              <a:rPr lang="en-US" sz="2000" dirty="0" smtClean="0"/>
              <a:t>Mata.</a:t>
            </a:r>
          </a:p>
          <a:p>
            <a:r>
              <a:rPr lang="en-US" sz="2000" dirty="0"/>
              <a:t>To </a:t>
            </a:r>
            <a:r>
              <a:rPr lang="en-US" sz="2000" dirty="0" smtClean="0"/>
              <a:t>reforest the land to </a:t>
            </a:r>
            <a:r>
              <a:rPr lang="en-US" sz="2000" dirty="0"/>
              <a:t>bring rain fall and clean air back to Braj </a:t>
            </a:r>
            <a:r>
              <a:rPr lang="en-US" sz="2000" dirty="0" smtClean="0"/>
              <a:t>Mandal</a:t>
            </a:r>
            <a:r>
              <a:rPr lang="es-ES" sz="2000" dirty="0" smtClean="0">
                <a:solidFill>
                  <a:srgbClr val="BA2800"/>
                </a:solidFill>
              </a:rPr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2624" y="3597795"/>
            <a:ext cx="5108575" cy="2981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844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Autofit/>
          </a:bodyPr>
          <a:lstStyle/>
          <a:p>
            <a:r>
              <a:rPr lang="es-ES" sz="4400" dirty="0"/>
              <a:t>Munger </a:t>
            </a:r>
            <a:r>
              <a:rPr lang="es-ES" sz="4400" dirty="0" smtClean="0"/>
              <a:t>Raj </a:t>
            </a:r>
            <a:r>
              <a:rPr lang="es-ES" sz="4400" dirty="0"/>
              <a:t>Awards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7700" y="2242971"/>
            <a:ext cx="3952875" cy="396072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s-CO" dirty="0"/>
              <a:t>The Munger </a:t>
            </a:r>
            <a:r>
              <a:rPr lang="es-CO" dirty="0" smtClean="0"/>
              <a:t>Raj mandir </a:t>
            </a:r>
            <a:r>
              <a:rPr lang="es-CO" dirty="0"/>
              <a:t>has </a:t>
            </a:r>
            <a:r>
              <a:rPr lang="es-CO" dirty="0" smtClean="0"/>
              <a:t>implemented an award system for </a:t>
            </a:r>
            <a:r>
              <a:rPr lang="es-CO" dirty="0"/>
              <a:t>any donor in </a:t>
            </a:r>
            <a:r>
              <a:rPr lang="es-CO" dirty="0" smtClean="0"/>
              <a:t>the  three following categories:</a:t>
            </a:r>
            <a:endParaRPr lang="es-CO" dirty="0"/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Individuals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Charity Trusts 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 smtClean="0"/>
              <a:t>Government Organizations.</a:t>
            </a:r>
          </a:p>
          <a:p>
            <a:pPr algn="ctr"/>
            <a:endParaRPr lang="es-CO" dirty="0"/>
          </a:p>
          <a:p>
            <a:pPr algn="ctr">
              <a:buNone/>
            </a:pPr>
            <a:endParaRPr lang="es-CO" dirty="0"/>
          </a:p>
          <a:p>
            <a:pPr algn="ctr"/>
            <a:endParaRPr lang="es-CO" dirty="0"/>
          </a:p>
          <a:p>
            <a:pPr algn="ctr"/>
            <a:endParaRPr lang="es-CO" dirty="0"/>
          </a:p>
          <a:p>
            <a:pPr algn="ctr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t="9348" b="8824"/>
          <a:stretch/>
        </p:blipFill>
        <p:spPr>
          <a:xfrm>
            <a:off x="5570535" y="2277200"/>
            <a:ext cx="2625727" cy="3819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94351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 smtClean="0"/>
              <a:t>Munger Raj Awards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8301" y="2265885"/>
            <a:ext cx="3810000" cy="418203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s-ES" sz="2800" dirty="0" smtClean="0"/>
              <a:t>How to participate?</a:t>
            </a:r>
          </a:p>
          <a:p>
            <a:pPr marL="0" indent="0" algn="ctr">
              <a:buNone/>
            </a:pPr>
            <a:r>
              <a:rPr lang="es-CO" dirty="0" smtClean="0"/>
              <a:t>Visit the website and report </a:t>
            </a:r>
            <a:r>
              <a:rPr lang="es-CO" dirty="0"/>
              <a:t>the </a:t>
            </a:r>
            <a:r>
              <a:rPr lang="es-CO" dirty="0" smtClean="0"/>
              <a:t>candidates who have done outstandig  service to the Dham. The awards will be given by  the King of Munger Ananta </a:t>
            </a:r>
            <a:r>
              <a:rPr lang="es-CO" dirty="0"/>
              <a:t>Prasad Singh </a:t>
            </a:r>
            <a:r>
              <a:rPr lang="es-CO" dirty="0" smtClean="0"/>
              <a:t>(BV Sadhu Maharaj)</a:t>
            </a:r>
            <a:endParaRPr lang="es-ES" dirty="0"/>
          </a:p>
        </p:txBody>
      </p:sp>
      <p:pic>
        <p:nvPicPr>
          <p:cNvPr id="5" name="Imagen 4" descr="mungeer award 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1" y="2578100"/>
            <a:ext cx="4453467" cy="3340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8010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 smtClean="0"/>
              <a:t>Helping Hands for Vrindavan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867646"/>
            <a:ext cx="7612064" cy="4437904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Braj Vrindavan Act Now has invited international activists since 2010 called Helping Hands for Vrindavan.  </a:t>
            </a:r>
          </a:p>
          <a:p>
            <a:pPr marL="0" indent="0" algn="ctr">
              <a:buNone/>
            </a:pPr>
            <a:r>
              <a:rPr lang="en-US" sz="2800" dirty="0" smtClean="0"/>
              <a:t>You are invited to participate in it.</a:t>
            </a:r>
            <a:endParaRPr lang="en-US" sz="2800" dirty="0">
              <a:solidFill>
                <a:srgbClr val="BA28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34146" y="3960628"/>
            <a:ext cx="4073193" cy="271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344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 smtClean="0"/>
              <a:t>Helping Hands for Vrindavan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/>
              <a:t>S</a:t>
            </a:r>
            <a:r>
              <a:rPr lang="en-US" sz="2800" dirty="0" smtClean="0"/>
              <a:t>ponsor a cleaning helper for emergency situation like this, for 100 USD a month!</a:t>
            </a:r>
          </a:p>
          <a:p>
            <a:pPr marL="0" indent="0" algn="ctr">
              <a:buNone/>
            </a:pPr>
            <a:endParaRPr lang="en-US" sz="2800" dirty="0">
              <a:solidFill>
                <a:srgbClr val="BA28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/>
          <a:srcRect b="14265"/>
          <a:stretch/>
        </p:blipFill>
        <p:spPr>
          <a:xfrm>
            <a:off x="2082801" y="3017908"/>
            <a:ext cx="4978400" cy="3636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0703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 err="1" smtClean="0"/>
              <a:t>Helping</a:t>
            </a:r>
            <a:r>
              <a:rPr lang="es-ES" sz="4400" dirty="0" smtClean="0"/>
              <a:t> Hands for Vrindavan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Or come to </a:t>
            </a:r>
            <a:r>
              <a:rPr lang="en-US" sz="2800" dirty="0" err="1" smtClean="0"/>
              <a:t>Vrindavan</a:t>
            </a:r>
            <a:r>
              <a:rPr lang="en-US" sz="2800" dirty="0" smtClean="0"/>
              <a:t> and do some volunteer yourself 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>
              <a:solidFill>
                <a:srgbClr val="BA28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296" y="3522970"/>
            <a:ext cx="3972056" cy="297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2753" y="3522970"/>
            <a:ext cx="3976577" cy="298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12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Or sponsor a day of </a:t>
            </a:r>
            <a:r>
              <a:rPr lang="en-US" sz="2800" dirty="0" err="1" smtClean="0"/>
              <a:t>Braj</a:t>
            </a:r>
            <a:r>
              <a:rPr lang="en-US" sz="2800" dirty="0" smtClean="0"/>
              <a:t> </a:t>
            </a:r>
            <a:r>
              <a:rPr lang="en-US" sz="2800" dirty="0" err="1" smtClean="0"/>
              <a:t>Vrindavan</a:t>
            </a:r>
            <a:r>
              <a:rPr lang="en-US" sz="2800" dirty="0" smtClean="0"/>
              <a:t> Act Now activities for 11000 </a:t>
            </a:r>
            <a:r>
              <a:rPr lang="en-US" sz="2800" dirty="0" err="1" smtClean="0"/>
              <a:t>rupies</a:t>
            </a:r>
            <a:r>
              <a:rPr lang="en-US" sz="2800" dirty="0" smtClean="0"/>
              <a:t> (INR).</a:t>
            </a:r>
          </a:p>
          <a:p>
            <a:pPr marL="0" indent="0" algn="ctr">
              <a:buNone/>
            </a:pPr>
            <a:endParaRPr lang="en-US" sz="2800" dirty="0">
              <a:solidFill>
                <a:srgbClr val="BA2800"/>
              </a:solidFill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s-ES" sz="4400" dirty="0" err="1" smtClean="0"/>
              <a:t>Helping</a:t>
            </a:r>
            <a:r>
              <a:rPr lang="es-ES" sz="4400" dirty="0" smtClean="0"/>
              <a:t> Hands for Vrindavan</a:t>
            </a:r>
            <a:endParaRPr lang="es-ES" sz="4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141"/>
          <a:stretch/>
        </p:blipFill>
        <p:spPr>
          <a:xfrm>
            <a:off x="513838" y="3237795"/>
            <a:ext cx="3723866" cy="2799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1205" y="3235352"/>
            <a:ext cx="3723866" cy="2801654"/>
          </a:xfrm>
          <a:prstGeom prst="rect">
            <a:avLst/>
          </a:prstGeom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422787" y="6135328"/>
            <a:ext cx="7872284" cy="368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4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n-US" sz="2800" dirty="0" smtClean="0"/>
              <a:t>Food distribution in front of BVAN office</a:t>
            </a:r>
          </a:p>
          <a:p>
            <a:pPr marL="0" indent="0" algn="ctr">
              <a:buFont typeface="Wingdings 2" pitchFamily="18" charset="2"/>
              <a:buNone/>
            </a:pPr>
            <a:endParaRPr lang="en-US" sz="2800" dirty="0">
              <a:solidFill>
                <a:srgbClr val="BA2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4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Watch the video of our participation in the World Hindu Congress</a:t>
            </a:r>
            <a:endParaRPr lang="en-U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971674"/>
            <a:ext cx="7612064" cy="44926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>
                <a:hlinkClick r:id="rId2"/>
              </a:rPr>
              <a:t>Watch on </a:t>
            </a:r>
            <a:r>
              <a:rPr lang="en-US" sz="2000" dirty="0" err="1" smtClean="0">
                <a:hlinkClick r:id="rId2"/>
              </a:rPr>
              <a:t>Youtube</a:t>
            </a:r>
            <a:r>
              <a:rPr lang="en-US" sz="2000" dirty="0" smtClean="0">
                <a:hlinkClick r:id="rId2"/>
              </a:rPr>
              <a:t>!</a:t>
            </a: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/>
          <a:srcRect l="5416" t="18222" r="35000" b="22223"/>
          <a:stretch/>
        </p:blipFill>
        <p:spPr>
          <a:xfrm>
            <a:off x="1816100" y="2222500"/>
            <a:ext cx="54483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819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86810" y="79468"/>
            <a:ext cx="9230810" cy="1417638"/>
          </a:xfrm>
        </p:spPr>
        <p:txBody>
          <a:bodyPr/>
          <a:lstStyle/>
          <a:p>
            <a:r>
              <a:rPr lang="en-US" dirty="0" smtClean="0"/>
              <a:t>Please Support us! Thank you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981946"/>
            <a:ext cx="7612064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3600" dirty="0" smtClean="0"/>
          </a:p>
          <a:p>
            <a:pPr marL="0" indent="0" algn="ctr">
              <a:buNone/>
            </a:pPr>
            <a:r>
              <a:rPr lang="en-US" sz="3600" dirty="0" smtClean="0"/>
              <a:t>We are a </a:t>
            </a:r>
            <a:r>
              <a:rPr lang="en-US" sz="3600" dirty="0"/>
              <a:t>registered </a:t>
            </a:r>
            <a:r>
              <a:rPr lang="en-US" sz="3600" dirty="0" smtClean="0"/>
              <a:t>Trust </a:t>
            </a:r>
            <a:r>
              <a:rPr lang="en-US" sz="3600" dirty="0"/>
              <a:t>in Mathura </a:t>
            </a:r>
            <a:r>
              <a:rPr lang="en-US" sz="3600" dirty="0" smtClean="0"/>
              <a:t>(UP India) and invite you to ACT NOW! for our Bhumi Mata and BRAJ VRINDAVAN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83736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dirty="0" smtClean="0"/>
              <a:t>Be careful: You may loose your Heart in </a:t>
            </a:r>
            <a:r>
              <a:rPr lang="en-US" dirty="0" err="1" smtClean="0"/>
              <a:t>Vrindavan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23612" t="22889" r="26388" b="22222"/>
          <a:stretch/>
        </p:blipFill>
        <p:spPr>
          <a:xfrm>
            <a:off x="1889245" y="2130648"/>
            <a:ext cx="5651501" cy="3877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ángulo 4"/>
          <p:cNvSpPr/>
          <p:nvPr/>
        </p:nvSpPr>
        <p:spPr>
          <a:xfrm>
            <a:off x="834623" y="5920191"/>
            <a:ext cx="7612061" cy="89255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n-US" sz="26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Braj </a:t>
            </a:r>
            <a:r>
              <a:rPr lang="en-US" sz="26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Vrindavan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culture is a </a:t>
            </a:r>
            <a:r>
              <a:rPr lang="en-US" sz="2412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treasure. 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Be </a:t>
            </a:r>
            <a:r>
              <a:rPr lang="en-US" sz="26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part of 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protecting it</a:t>
            </a:r>
            <a:r>
              <a:rPr lang="en-US" sz="26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.</a:t>
            </a:r>
            <a:endParaRPr lang="es-ES" sz="2600" dirty="0">
              <a:solidFill>
                <a:schemeClr val="bg1"/>
              </a:solidFill>
              <a:effectLst>
                <a:outerShdw blurRad="63500" dist="50800" dir="2700000" algn="tl" rotWithShape="0">
                  <a:prstClr val="black">
                    <a:alpha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482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5174" y="117568"/>
            <a:ext cx="7612063" cy="1417638"/>
          </a:xfr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dirty="0"/>
              <a:t>Support us!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2498" y="2463800"/>
            <a:ext cx="5577417" cy="4183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ángulo 4"/>
          <p:cNvSpPr/>
          <p:nvPr/>
        </p:nvSpPr>
        <p:spPr>
          <a:xfrm>
            <a:off x="765174" y="1674673"/>
            <a:ext cx="7612062" cy="129266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algn="ctr">
              <a:spcBef>
                <a:spcPts val="2000"/>
              </a:spcBef>
              <a:buFont typeface="Wingdings 2" pitchFamily="18" charset="2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Please ACT NOW! With </a:t>
            </a:r>
            <a:r>
              <a:rPr lang="en-US" sz="24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your family,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friends </a:t>
            </a:r>
            <a:r>
              <a:rPr lang="en-US" sz="24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and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all </a:t>
            </a:r>
            <a:r>
              <a:rPr lang="en-US" sz="24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who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can </a:t>
            </a:r>
            <a:r>
              <a:rPr lang="en-US" sz="24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appreciate our activism</a:t>
            </a:r>
            <a:endParaRPr lang="es-ES" sz="2400" dirty="0">
              <a:solidFill>
                <a:schemeClr val="bg1"/>
              </a:solidFill>
              <a:effectLst>
                <a:outerShdw blurRad="63500" dist="50800" dir="2700000" algn="tl" rotWithShape="0">
                  <a:prstClr val="black">
                    <a:alpha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47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800100" y="79468"/>
            <a:ext cx="10572750" cy="1417638"/>
          </a:xfrm>
        </p:spPr>
        <p:txBody>
          <a:bodyPr/>
          <a:lstStyle/>
          <a:p>
            <a:r>
              <a:rPr lang="en-US" dirty="0" smtClean="0"/>
              <a:t>Be a donor or part of the</a:t>
            </a:r>
            <a:r>
              <a:rPr lang="en-US" dirty="0"/>
              <a:t> </a:t>
            </a:r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0243" y="5976096"/>
            <a:ext cx="7612064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Braj Vrindavan Act </a:t>
            </a:r>
            <a:r>
              <a:rPr lang="en-US" sz="2800" dirty="0" smtClean="0"/>
              <a:t>Now needs you to participate!</a:t>
            </a:r>
            <a:endParaRPr lang="en-US" sz="2800" dirty="0"/>
          </a:p>
        </p:txBody>
      </p:sp>
      <p:pic>
        <p:nvPicPr>
          <p:cNvPr id="4" name="Imagen 3" descr="10482633_846189225426608_2776438460068178693_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55800" y="2445497"/>
            <a:ext cx="5295899" cy="3530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6019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Autofit/>
          </a:bodyPr>
          <a:lstStyle/>
          <a:p>
            <a:r>
              <a:rPr lang="es-CO" dirty="0"/>
              <a:t>Our </a:t>
            </a:r>
            <a:r>
              <a:rPr lang="es-CO" dirty="0" smtClean="0"/>
              <a:t>website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2070847"/>
            <a:ext cx="7612064" cy="184392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s-CO" sz="2800" dirty="0" smtClean="0"/>
              <a:t>Is a </a:t>
            </a:r>
            <a:r>
              <a:rPr lang="es-CO" sz="2800" dirty="0"/>
              <a:t>guide </a:t>
            </a:r>
            <a:r>
              <a:rPr lang="es-CO" sz="2800" dirty="0" smtClean="0"/>
              <a:t>of the history of Vrindavan, of the the key participants and supporters, of </a:t>
            </a:r>
            <a:r>
              <a:rPr lang="es-CO" sz="2800" dirty="0"/>
              <a:t>the problems and </a:t>
            </a:r>
            <a:r>
              <a:rPr lang="es-CO" sz="2800" dirty="0" smtClean="0"/>
              <a:t>our </a:t>
            </a:r>
            <a:r>
              <a:rPr lang="es-CO" sz="2800" dirty="0"/>
              <a:t>efforts to </a:t>
            </a:r>
            <a:r>
              <a:rPr lang="es-CO" sz="2800" dirty="0" smtClean="0"/>
              <a:t>solve them.</a:t>
            </a:r>
            <a:endParaRPr lang="es-CO" sz="2800" dirty="0"/>
          </a:p>
          <a:p>
            <a:pPr marL="0" indent="0" algn="ctr">
              <a:buNone/>
            </a:pPr>
            <a:endParaRPr lang="es-ES" sz="2800" dirty="0"/>
          </a:p>
        </p:txBody>
      </p:sp>
      <p:pic>
        <p:nvPicPr>
          <p:cNvPr id="4" name="Marcador de contenido 5"/>
          <p:cNvPicPr>
            <a:picLocks noChangeAspect="1"/>
          </p:cNvPicPr>
          <p:nvPr/>
        </p:nvPicPr>
        <p:blipFill rotWithShape="1">
          <a:blip r:embed="rId2" cstate="print"/>
          <a:srcRect l="-6881" r="-6881" b="8792"/>
          <a:stretch/>
        </p:blipFill>
        <p:spPr>
          <a:xfrm>
            <a:off x="981073" y="3532122"/>
            <a:ext cx="6932901" cy="3008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6551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Contacts us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7738" y="2070846"/>
            <a:ext cx="7429499" cy="4545854"/>
          </a:xfrm>
        </p:spPr>
        <p:txBody>
          <a:bodyPr numCol="1">
            <a:normAutofit/>
          </a:bodyPr>
          <a:lstStyle/>
          <a:p>
            <a:pPr marL="0" indent="0" algn="ctr">
              <a:buNone/>
            </a:pPr>
            <a:r>
              <a:rPr lang="es-ES" sz="2600" dirty="0" smtClean="0"/>
              <a:t>Online:</a:t>
            </a:r>
          </a:p>
          <a:p>
            <a:pPr algn="ctr"/>
            <a:endParaRPr lang="es-ES" sz="2600" dirty="0"/>
          </a:p>
          <a:p>
            <a:pPr algn="ctr"/>
            <a:endParaRPr lang="es-ES" sz="2600" dirty="0" smtClean="0"/>
          </a:p>
          <a:p>
            <a:pPr algn="ctr"/>
            <a:endParaRPr lang="es-ES" sz="2600" dirty="0" smtClean="0"/>
          </a:p>
          <a:p>
            <a:pPr algn="ctr"/>
            <a:endParaRPr lang="es-ES" sz="2600" dirty="0"/>
          </a:p>
          <a:p>
            <a:pPr marL="0" indent="0" algn="ctr">
              <a:buNone/>
            </a:pPr>
            <a:endParaRPr lang="es-ES" sz="2600" dirty="0"/>
          </a:p>
          <a:p>
            <a:pPr marL="0" indent="0" algn="ctr">
              <a:buNone/>
            </a:pPr>
            <a:r>
              <a:rPr lang="es-ES" sz="3000" dirty="0" smtClean="0">
                <a:hlinkClick r:id="rId2"/>
              </a:rPr>
              <a:t>Vrindavanactnow.com</a:t>
            </a:r>
            <a:endParaRPr lang="es-ES" sz="3000" dirty="0"/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/>
          <a:srcRect l="21035" t="14004" r="26918" b="10827"/>
          <a:stretch/>
        </p:blipFill>
        <p:spPr>
          <a:xfrm>
            <a:off x="2821781" y="2585914"/>
            <a:ext cx="3681412" cy="3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432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Contacts us</a:t>
            </a:r>
            <a:endParaRPr lang="es-ES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947738" y="2070846"/>
            <a:ext cx="7429499" cy="4545854"/>
          </a:xfrm>
        </p:spPr>
        <p:txBody>
          <a:bodyPr numCol="1"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sz="2600" dirty="0" smtClean="0"/>
              <a:t>Camp office: Yamuna Kunja Ashram</a:t>
            </a:r>
          </a:p>
          <a:p>
            <a:pPr algn="ctr"/>
            <a:endParaRPr lang="es-ES" sz="2600" dirty="0" smtClean="0"/>
          </a:p>
          <a:p>
            <a:pPr algn="ctr"/>
            <a:endParaRPr lang="es-ES" sz="2600" dirty="0"/>
          </a:p>
          <a:p>
            <a:pPr marL="0" indent="0" algn="ctr">
              <a:buNone/>
            </a:pPr>
            <a:endParaRPr lang="es-ES" sz="2600" dirty="0" smtClean="0"/>
          </a:p>
          <a:p>
            <a:pPr algn="ctr"/>
            <a:endParaRPr lang="es-ES" sz="2600" dirty="0"/>
          </a:p>
          <a:p>
            <a:pPr algn="ctr"/>
            <a:endParaRPr lang="es-ES" sz="2600" dirty="0" smtClean="0"/>
          </a:p>
          <a:p>
            <a:pPr marL="0" indent="0">
              <a:buNone/>
            </a:pPr>
            <a:endParaRPr lang="es-ES" sz="3000" dirty="0" smtClean="0"/>
          </a:p>
          <a:p>
            <a:pPr marL="0" indent="0" algn="ctr">
              <a:buNone/>
            </a:pPr>
            <a:r>
              <a:rPr lang="es-ES" sz="3000" dirty="0" smtClean="0"/>
              <a:t>We are situated on the Yamuna in Vrindavan</a:t>
            </a:r>
            <a:endParaRPr lang="es-ES" sz="3000" dirty="0"/>
          </a:p>
          <a:p>
            <a:pPr algn="ctr"/>
            <a:endParaRPr lang="es-ES" dirty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947738" y="3023346"/>
            <a:ext cx="7429499" cy="454585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4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endParaRPr lang="es-ES" dirty="0" smtClean="0"/>
          </a:p>
          <a:p>
            <a:pPr marL="0" indent="0" algn="ctr">
              <a:buFont typeface="Wingdings 2" pitchFamily="18" charset="2"/>
              <a:buNone/>
            </a:pPr>
            <a:endParaRPr lang="es-ES" dirty="0" smtClean="0"/>
          </a:p>
          <a:p>
            <a:pPr marL="0" indent="0" algn="ctr">
              <a:buFont typeface="Wingdings 2" pitchFamily="18" charset="2"/>
              <a:buNone/>
            </a:pPr>
            <a:endParaRPr lang="es-ES" dirty="0" smtClean="0"/>
          </a:p>
          <a:p>
            <a:pPr marL="0" indent="0" algn="ctr">
              <a:buFont typeface="Wingdings 2" pitchFamily="18" charset="2"/>
              <a:buNone/>
            </a:pPr>
            <a:endParaRPr lang="es-ES" dirty="0" smtClean="0"/>
          </a:p>
          <a:p>
            <a:pPr marL="0" indent="0" algn="ctr">
              <a:buFont typeface="Wingdings 2" pitchFamily="18" charset="2"/>
              <a:buNone/>
            </a:pPr>
            <a:endParaRPr lang="es-ES" dirty="0" smtClean="0"/>
          </a:p>
          <a:p>
            <a:pPr marL="0" indent="0" algn="ctr">
              <a:buFont typeface="Wingdings 2" pitchFamily="18" charset="2"/>
              <a:buNone/>
            </a:pPr>
            <a:endParaRPr lang="es-ES" dirty="0"/>
          </a:p>
        </p:txBody>
      </p:sp>
      <p:pic>
        <p:nvPicPr>
          <p:cNvPr id="3" name="Imagen 2" descr="IMG-20160211-WA000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8700" y="2565400"/>
            <a:ext cx="4561060" cy="3374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95472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Thank you!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63575" y="2286747"/>
            <a:ext cx="4098925" cy="45712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To all the organizations who are serving Braj like: </a:t>
            </a:r>
          </a:p>
          <a:p>
            <a:pPr marL="0" indent="0">
              <a:buNone/>
            </a:pPr>
            <a:r>
              <a:rPr lang="en-US" sz="2200" dirty="0" err="1" smtClean="0"/>
              <a:t>Akshaya</a:t>
            </a:r>
            <a:r>
              <a:rPr lang="en-US" sz="2200" dirty="0" smtClean="0"/>
              <a:t> </a:t>
            </a:r>
            <a:r>
              <a:rPr lang="en-US" sz="2200" dirty="0" err="1" smtClean="0"/>
              <a:t>Patra</a:t>
            </a:r>
            <a:r>
              <a:rPr lang="en-US" sz="2200" dirty="0" smtClean="0"/>
              <a:t>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err="1" smtClean="0"/>
              <a:t>Braj</a:t>
            </a:r>
            <a:r>
              <a:rPr lang="en-US" sz="2200" dirty="0" smtClean="0"/>
              <a:t> </a:t>
            </a:r>
            <a:r>
              <a:rPr lang="en-US" sz="2200" dirty="0" smtClean="0"/>
              <a:t>Foundation, </a:t>
            </a:r>
            <a:br>
              <a:rPr lang="en-US" sz="2200" dirty="0" smtClean="0"/>
            </a:br>
            <a:r>
              <a:rPr lang="en-US" sz="2200" dirty="0" err="1" smtClean="0"/>
              <a:t>Brij</a:t>
            </a:r>
            <a:r>
              <a:rPr lang="en-US" sz="2200" dirty="0" smtClean="0"/>
              <a:t> </a:t>
            </a:r>
            <a:r>
              <a:rPr lang="en-US" sz="2200" dirty="0"/>
              <a:t>Vikas Trust,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Friends </a:t>
            </a:r>
            <a:r>
              <a:rPr lang="en-US" sz="2200" dirty="0" smtClean="0"/>
              <a:t>of Vrindavan</a:t>
            </a:r>
            <a:r>
              <a:rPr lang="en-US" sz="2200" dirty="0" smtClean="0"/>
              <a:t>,</a:t>
            </a:r>
            <a:br>
              <a:rPr lang="en-US" sz="2200" dirty="0" smtClean="0"/>
            </a:br>
            <a:r>
              <a:rPr lang="en-US" sz="2200" dirty="0" smtClean="0"/>
              <a:t>Friends </a:t>
            </a:r>
            <a:r>
              <a:rPr lang="en-US" sz="2200" dirty="0" smtClean="0"/>
              <a:t>of Mayapur,</a:t>
            </a:r>
            <a:r>
              <a:rPr lang="en-US" sz="2200" dirty="0" smtClean="0"/>
              <a:t>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Food </a:t>
            </a:r>
            <a:r>
              <a:rPr lang="en-US" sz="2200" dirty="0"/>
              <a:t>For </a:t>
            </a:r>
            <a:r>
              <a:rPr lang="en-US" sz="2200" dirty="0" smtClean="0"/>
              <a:t>Life 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err="1" smtClean="0"/>
              <a:t>Gomata</a:t>
            </a:r>
            <a:r>
              <a:rPr lang="en-US" sz="2200" dirty="0" smtClean="0"/>
              <a:t>-Bliss</a:t>
            </a:r>
            <a:r>
              <a:rPr lang="en-US" sz="2200" dirty="0" smtClean="0"/>
              <a:t>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Ocean </a:t>
            </a:r>
            <a:r>
              <a:rPr lang="en-US" sz="2200" dirty="0" smtClean="0"/>
              <a:t>of devotion,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World </a:t>
            </a:r>
            <a:r>
              <a:rPr lang="en-US" sz="2200" dirty="0" err="1" smtClean="0"/>
              <a:t>Vaishnava</a:t>
            </a:r>
            <a:r>
              <a:rPr lang="en-US" sz="2200" dirty="0" smtClean="0"/>
              <a:t> </a:t>
            </a:r>
            <a:r>
              <a:rPr lang="en-US" sz="2200" dirty="0" smtClean="0"/>
              <a:t>Association</a:t>
            </a:r>
            <a:r>
              <a:rPr lang="en-US" sz="2200" dirty="0" smtClean="0"/>
              <a:t>,</a:t>
            </a:r>
            <a:br>
              <a:rPr lang="en-US" sz="2200" dirty="0" smtClean="0"/>
            </a:br>
            <a:r>
              <a:rPr lang="en-US" sz="2200" dirty="0" smtClean="0"/>
              <a:t>among </a:t>
            </a:r>
            <a:r>
              <a:rPr lang="en-US" sz="2200" dirty="0"/>
              <a:t>others</a:t>
            </a:r>
            <a:r>
              <a:rPr lang="en-US" sz="2200" dirty="0" smtClean="0"/>
              <a:t>.</a:t>
            </a:r>
          </a:p>
        </p:txBody>
      </p:sp>
      <p:pic>
        <p:nvPicPr>
          <p:cNvPr id="4" name="Imagen 3" descr="otros logo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4900" y="1811520"/>
            <a:ext cx="3530600" cy="35380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6690" y="5475239"/>
            <a:ext cx="1347019" cy="92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859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Thank you!</a:t>
            </a:r>
            <a:endParaRPr lang="en-U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000" y="1795208"/>
            <a:ext cx="8026400" cy="49890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000" dirty="0" smtClean="0"/>
              <a:t>To our supporters and specially to Mohan Bhagwatji </a:t>
            </a:r>
            <a:r>
              <a:rPr lang="en-US" sz="2000" dirty="0"/>
              <a:t>(</a:t>
            </a:r>
            <a:r>
              <a:rPr lang="en-US" sz="2000" dirty="0" smtClean="0"/>
              <a:t>director </a:t>
            </a:r>
            <a:r>
              <a:rPr lang="en-US" sz="2000" dirty="0"/>
              <a:t>of the </a:t>
            </a:r>
            <a:r>
              <a:rPr lang="en-US" sz="2000" dirty="0" smtClean="0"/>
              <a:t>RSS) who said:</a:t>
            </a:r>
            <a:endParaRPr lang="es-ES" sz="2000" dirty="0" smtClean="0"/>
          </a:p>
          <a:p>
            <a:pPr marL="0" indent="0" algn="ctr">
              <a:buNone/>
            </a:pPr>
            <a:endParaRPr lang="es-ES" sz="2000" dirty="0"/>
          </a:p>
          <a:p>
            <a:pPr marL="0" indent="0" algn="ctr">
              <a:buNone/>
            </a:pPr>
            <a:endParaRPr lang="es-ES" sz="2000" dirty="0" smtClean="0"/>
          </a:p>
          <a:p>
            <a:pPr marL="0" indent="0" algn="ctr">
              <a:buNone/>
            </a:pPr>
            <a:endParaRPr lang="es-ES" sz="2000" dirty="0" smtClean="0"/>
          </a:p>
          <a:p>
            <a:pPr marL="0" indent="0" algn="ctr">
              <a:buNone/>
            </a:pPr>
            <a:endParaRPr lang="es-ES" sz="2000" dirty="0"/>
          </a:p>
          <a:p>
            <a:pPr marL="0" indent="0" algn="ctr">
              <a:buNone/>
            </a:pPr>
            <a:endParaRPr lang="es-ES" sz="2000" dirty="0" smtClean="0"/>
          </a:p>
          <a:p>
            <a:pPr marL="0" indent="0" algn="ctr">
              <a:buNone/>
            </a:pPr>
            <a:endParaRPr lang="es-ES" sz="2000" dirty="0" smtClean="0"/>
          </a:p>
          <a:p>
            <a:pPr marL="0" indent="0" algn="ctr">
              <a:buNone/>
            </a:pPr>
            <a:endParaRPr lang="es-ES" sz="2000" dirty="0" smtClean="0"/>
          </a:p>
          <a:p>
            <a:pPr marL="0" indent="0" algn="ctr">
              <a:buNone/>
            </a:pPr>
            <a:r>
              <a:rPr lang="en-US" sz="2000" dirty="0" smtClean="0"/>
              <a:t>“I approve of making a special </a:t>
            </a:r>
            <a:r>
              <a:rPr lang="en-US" sz="2000" i="1" dirty="0" err="1" smtClean="0"/>
              <a:t>choki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dhani</a:t>
            </a:r>
            <a:r>
              <a:rPr lang="en-US" sz="2000" i="1" dirty="0" smtClean="0"/>
              <a:t> like </a:t>
            </a:r>
            <a:r>
              <a:rPr lang="en-US" sz="2000" dirty="0" smtClean="0"/>
              <a:t>zone of Braj Mandal to protect our cultural heritage…”</a:t>
            </a:r>
            <a:endParaRPr lang="en-US" sz="2000" dirty="0"/>
          </a:p>
        </p:txBody>
      </p:sp>
      <p:pic>
        <p:nvPicPr>
          <p:cNvPr id="1026" name="Picture 2" descr="http://vrindavanactnow.com/wp-content/uploads/2015/02/paramadvaiti-mohan-bhagavat-1024x68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18"/>
          <a:stretch/>
        </p:blipFill>
        <p:spPr bwMode="auto">
          <a:xfrm>
            <a:off x="2172929" y="2433210"/>
            <a:ext cx="4719484" cy="337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880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BVAN </a:t>
            </a:r>
            <a:r>
              <a:rPr lang="en-US" dirty="0" smtClean="0"/>
              <a:t>founder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725" y="1816014"/>
            <a:ext cx="2059709" cy="2746279"/>
          </a:xfrm>
          <a:prstGeom prst="rect">
            <a:avLst/>
          </a:prstGeom>
        </p:spPr>
      </p:pic>
      <p:sp>
        <p:nvSpPr>
          <p:cNvPr id="14" name="Marcador de contenido 2"/>
          <p:cNvSpPr txBox="1">
            <a:spLocks/>
          </p:cNvSpPr>
          <p:nvPr/>
        </p:nvSpPr>
        <p:spPr>
          <a:xfrm>
            <a:off x="2438079" y="1816014"/>
            <a:ext cx="6705921" cy="29222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4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"/>
              <a:defRPr lang="en-US" sz="1800" kern="12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altLang="es-CO" sz="1500" dirty="0" err="1" smtClean="0"/>
              <a:t>The</a:t>
            </a:r>
            <a:r>
              <a:rPr lang="es-CO" altLang="es-CO" sz="1500" dirty="0" smtClean="0"/>
              <a:t> </a:t>
            </a:r>
            <a:r>
              <a:rPr lang="es-CO" altLang="es-CO" sz="1500" dirty="0" err="1" smtClean="0"/>
              <a:t>inspiration</a:t>
            </a:r>
            <a:r>
              <a:rPr lang="es-CO" altLang="es-CO" sz="1500" dirty="0" smtClean="0"/>
              <a:t> and </a:t>
            </a:r>
            <a:r>
              <a:rPr lang="es-CO" altLang="es-CO" sz="1500" dirty="0" err="1" smtClean="0"/>
              <a:t>guidance</a:t>
            </a:r>
            <a:r>
              <a:rPr lang="es-CO" altLang="es-CO" sz="1500" dirty="0" smtClean="0"/>
              <a:t>  of </a:t>
            </a:r>
            <a:r>
              <a:rPr lang="es-CO" altLang="es-CO" sz="1500" dirty="0" err="1" smtClean="0"/>
              <a:t>the</a:t>
            </a:r>
            <a:r>
              <a:rPr lang="es-CO" altLang="es-CO" sz="1500" dirty="0" smtClean="0"/>
              <a:t> BVAN comes </a:t>
            </a:r>
            <a:r>
              <a:rPr lang="es-CO" altLang="es-CO" sz="1500" dirty="0" err="1" smtClean="0"/>
              <a:t>from</a:t>
            </a:r>
            <a:r>
              <a:rPr lang="es-CO" altLang="es-CO" sz="1500" dirty="0" smtClean="0"/>
              <a:t>  </a:t>
            </a:r>
            <a:r>
              <a:rPr lang="es-CO" altLang="es-CO" sz="1500" dirty="0" err="1" smtClean="0"/>
              <a:t>Swami</a:t>
            </a:r>
            <a:r>
              <a:rPr lang="es-CO" altLang="es-CO" sz="1500" dirty="0" smtClean="0"/>
              <a:t> B.A. </a:t>
            </a:r>
            <a:r>
              <a:rPr lang="es-CO" altLang="es-CO" sz="1500" dirty="0" err="1" smtClean="0"/>
              <a:t>Paramadvaiti</a:t>
            </a:r>
            <a:r>
              <a:rPr lang="es-CO" altLang="es-CO" sz="1500" dirty="0" smtClean="0"/>
              <a:t>, </a:t>
            </a:r>
            <a:r>
              <a:rPr lang="es-CO" altLang="es-CO" sz="1500" dirty="0" err="1" smtClean="0"/>
              <a:t>born</a:t>
            </a:r>
            <a:r>
              <a:rPr lang="es-CO" altLang="es-CO" sz="1500" dirty="0" smtClean="0"/>
              <a:t> in </a:t>
            </a:r>
            <a:r>
              <a:rPr lang="es-CO" altLang="es-CO" sz="1500" dirty="0" err="1" smtClean="0"/>
              <a:t>Germany</a:t>
            </a:r>
            <a:r>
              <a:rPr lang="es-CO" altLang="es-CO" sz="1500" dirty="0" smtClean="0"/>
              <a:t> in 1953. He </a:t>
            </a:r>
            <a:r>
              <a:rPr lang="es-CO" altLang="es-CO" sz="1500" dirty="0" err="1" smtClean="0"/>
              <a:t>came</a:t>
            </a:r>
            <a:r>
              <a:rPr lang="es-CO" altLang="es-CO" sz="1500" dirty="0" smtClean="0"/>
              <a:t> to India in 1975 as a </a:t>
            </a:r>
            <a:r>
              <a:rPr lang="es-CO" altLang="es-CO" sz="1500" dirty="0" err="1" smtClean="0"/>
              <a:t>student</a:t>
            </a:r>
            <a:r>
              <a:rPr lang="es-CO" altLang="es-CO" sz="1500" dirty="0" smtClean="0"/>
              <a:t> of </a:t>
            </a:r>
            <a:r>
              <a:rPr lang="es-CO" altLang="es-CO" sz="1500" dirty="0" err="1" smtClean="0"/>
              <a:t>Gaudiya</a:t>
            </a:r>
            <a:r>
              <a:rPr lang="es-CO" altLang="es-CO" sz="1500" dirty="0" smtClean="0"/>
              <a:t> </a:t>
            </a:r>
            <a:r>
              <a:rPr lang="es-CO" altLang="es-CO" sz="1500" dirty="0" err="1" smtClean="0"/>
              <a:t>Vaisnavism</a:t>
            </a:r>
            <a:r>
              <a:rPr lang="es-CO" altLang="es-CO" sz="1500" dirty="0" smtClean="0"/>
              <a:t>. </a:t>
            </a:r>
            <a:r>
              <a:rPr lang="en-US" sz="1500" dirty="0" smtClean="0"/>
              <a:t>Author </a:t>
            </a:r>
            <a:r>
              <a:rPr lang="en-US" sz="1500" dirty="0" smtClean="0"/>
              <a:t>of </a:t>
            </a:r>
            <a:r>
              <a:rPr lang="en-US" sz="1500" dirty="0"/>
              <a:t>P</a:t>
            </a:r>
            <a:r>
              <a:rPr lang="en-US" sz="1500" dirty="0" smtClean="0"/>
              <a:t>erennial </a:t>
            </a:r>
            <a:r>
              <a:rPr lang="en-US" sz="1500" dirty="0" err="1" smtClean="0"/>
              <a:t>Psicology</a:t>
            </a:r>
            <a:r>
              <a:rPr lang="en-US" sz="1500" dirty="0" smtClean="0"/>
              <a:t> and active in defending environment in many countries  for the last 40 years.</a:t>
            </a:r>
          </a:p>
          <a:p>
            <a:pPr marL="0" indent="0">
              <a:buNone/>
            </a:pPr>
            <a:r>
              <a:rPr lang="en-US" altLang="es-CO" sz="1500" dirty="0" smtClean="0"/>
              <a:t>His credentials include: </a:t>
            </a:r>
            <a:r>
              <a:rPr lang="en-US" altLang="es-CO" sz="1500" dirty="0" smtClean="0"/>
              <a:t/>
            </a:r>
            <a:br>
              <a:rPr lang="en-US" altLang="es-CO" sz="1500" dirty="0" smtClean="0"/>
            </a:br>
            <a:r>
              <a:rPr lang="en-US" altLang="es-CO" sz="1500" dirty="0" smtClean="0"/>
              <a:t>- Eco Yoga </a:t>
            </a:r>
            <a:r>
              <a:rPr lang="en-US" altLang="es-CO" sz="1500" dirty="0" smtClean="0"/>
              <a:t>Villages. Permaculture research in 70 locations (see next </a:t>
            </a:r>
            <a:r>
              <a:rPr lang="en-US" altLang="es-CO" sz="1500" dirty="0" smtClean="0"/>
              <a:t>pages)</a:t>
            </a:r>
            <a:br>
              <a:rPr lang="en-US" altLang="es-CO" sz="1500" dirty="0" smtClean="0"/>
            </a:br>
            <a:r>
              <a:rPr lang="en-US" altLang="es-CO" sz="1500" dirty="0" smtClean="0"/>
              <a:t>- Founder </a:t>
            </a:r>
            <a:r>
              <a:rPr lang="en-US" altLang="es-CO" sz="1500" dirty="0" smtClean="0"/>
              <a:t>of </a:t>
            </a:r>
            <a:r>
              <a:rPr lang="en-US" altLang="es-CO" sz="1500" dirty="0" smtClean="0"/>
              <a:t> Conscious Doctors and </a:t>
            </a:r>
            <a:r>
              <a:rPr lang="en-US" altLang="es-CO" sz="1500" dirty="0"/>
              <a:t>s</a:t>
            </a:r>
            <a:r>
              <a:rPr lang="en-US" altLang="es-CO" sz="1500" dirty="0" smtClean="0"/>
              <a:t>ocial </a:t>
            </a:r>
            <a:r>
              <a:rPr lang="en-US" altLang="es-CO" sz="1500" dirty="0"/>
              <a:t>w</a:t>
            </a:r>
            <a:r>
              <a:rPr lang="en-US" sz="1500" dirty="0" smtClean="0"/>
              <a:t>elfare programs as The House of </a:t>
            </a:r>
            <a:r>
              <a:rPr lang="en-US" sz="1500" dirty="0" smtClean="0"/>
              <a:t>Wisdom</a:t>
            </a:r>
            <a:br>
              <a:rPr lang="en-US" sz="1500" dirty="0" smtClean="0"/>
            </a:br>
            <a:r>
              <a:rPr lang="en-US" sz="1500" dirty="0" smtClean="0"/>
              <a:t>- The </a:t>
            </a:r>
            <a:r>
              <a:rPr lang="en-US" sz="1500" dirty="0" smtClean="0"/>
              <a:t>educational novelty  with UNESCO in </a:t>
            </a:r>
            <a:r>
              <a:rPr lang="en-US" sz="1500" dirty="0" err="1" smtClean="0"/>
              <a:t>Innovemos</a:t>
            </a:r>
            <a:r>
              <a:rPr lang="en-US" sz="1500" dirty="0" smtClean="0"/>
              <a:t> called </a:t>
            </a:r>
            <a:r>
              <a:rPr lang="en-US" sz="1500" dirty="0" smtClean="0"/>
              <a:t>Faith-Education </a:t>
            </a:r>
            <a:r>
              <a:rPr lang="en-US" sz="1500" dirty="0" smtClean="0"/>
              <a:t>based in the research in OIDA Therapy and  The World Peace Therapy </a:t>
            </a:r>
            <a:r>
              <a:rPr lang="en-US" sz="1500" dirty="0" smtClean="0">
                <a:hlinkClick r:id="rId3"/>
              </a:rPr>
              <a:t>(worldpeacetherapy.com)</a:t>
            </a:r>
            <a:endParaRPr lang="en-US" sz="1500" dirty="0" smtClean="0"/>
          </a:p>
          <a:p>
            <a:pPr marL="0" indent="0">
              <a:buFont typeface="Wingdings 2" pitchFamily="18" charset="2"/>
              <a:buNone/>
            </a:pPr>
            <a:endParaRPr lang="en-US" sz="1100" dirty="0"/>
          </a:p>
        </p:txBody>
      </p:sp>
      <p:sp>
        <p:nvSpPr>
          <p:cNvPr id="15" name="Rectángulo 14"/>
          <p:cNvSpPr/>
          <p:nvPr/>
        </p:nvSpPr>
        <p:spPr>
          <a:xfrm>
            <a:off x="184725" y="4738255"/>
            <a:ext cx="8890001" cy="11832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>
              <a:spcBef>
                <a:spcPts val="2000"/>
              </a:spcBef>
            </a:pP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-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Writer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of 200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books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and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articles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, and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publisher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of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millions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of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books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and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magazins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on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healing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with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yoga and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proper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diet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.</a:t>
            </a:r>
            <a:b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</a:b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-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His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own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organization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VRINDA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spans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around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the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planet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since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1984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with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40 places  of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protection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and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empowering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women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in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the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Vishnu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Priya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Ashram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. 100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vegetarian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restaurnts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, 150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city</a:t>
            </a:r>
            <a:r>
              <a:rPr lang="es-CO" sz="1500" dirty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ashrams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and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the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E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coYoga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villages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.</a:t>
            </a:r>
            <a:b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</a:b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- He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works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with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the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United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Nations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of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the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Spirit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as  director of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the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University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of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Ancient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Wisdom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(UDSA). He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also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started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the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Inbound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Yoga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School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with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over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hundred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branches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in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the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world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.</a:t>
            </a:r>
            <a:b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</a:b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- He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lectures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daily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and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is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deeply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concerned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with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uplifting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Braj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Vrindavan 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from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neglect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to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name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,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health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and </a:t>
            </a:r>
            <a:r>
              <a:rPr lang="es-CO" sz="1500" dirty="0" err="1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glory</a:t>
            </a: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.  </a:t>
            </a:r>
          </a:p>
          <a:p>
            <a:pPr>
              <a:spcBef>
                <a:spcPts val="2000"/>
              </a:spcBef>
            </a:pPr>
            <a:r>
              <a:rPr lang="es-CO" sz="1500" dirty="0" smtClean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rPr>
              <a:t> </a:t>
            </a:r>
            <a:endParaRPr lang="en-US" sz="1500" dirty="0">
              <a:solidFill>
                <a:schemeClr val="bg1"/>
              </a:solidFill>
              <a:effectLst>
                <a:outerShdw blurRad="63500" dist="50800" dir="2700000" algn="tl" rotWithShape="0">
                  <a:prstClr val="black">
                    <a:alpha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926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 smtClean="0"/>
              <a:t>Our</a:t>
            </a:r>
            <a:r>
              <a:rPr lang="es-CO" dirty="0" smtClean="0"/>
              <a:t> ECO yoga </a:t>
            </a:r>
            <a:r>
              <a:rPr lang="es-CO" dirty="0" err="1" smtClean="0"/>
              <a:t>Villages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5441" y="1753360"/>
            <a:ext cx="7803258" cy="4182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1400" dirty="0" err="1" smtClean="0"/>
              <a:t>Varsana</a:t>
            </a:r>
            <a:r>
              <a:rPr lang="es-CO" sz="1400" dirty="0" smtClean="0"/>
              <a:t> </a:t>
            </a:r>
            <a:r>
              <a:rPr lang="es-CO" sz="1400" dirty="0" err="1" smtClean="0"/>
              <a:t>Ecological</a:t>
            </a:r>
            <a:r>
              <a:rPr lang="es-CO" sz="1400" dirty="0" smtClean="0"/>
              <a:t> </a:t>
            </a:r>
            <a:r>
              <a:rPr lang="es-CO" sz="1400" dirty="0" err="1" smtClean="0"/>
              <a:t>Ga</a:t>
            </a:r>
            <a:r>
              <a:rPr lang="es-CO" sz="1400" dirty="0" err="1" smtClean="0"/>
              <a:t>rdens</a:t>
            </a:r>
            <a:r>
              <a:rPr lang="es-CO" sz="1400" dirty="0"/>
              <a:t>, </a:t>
            </a:r>
            <a:r>
              <a:rPr lang="es-CO" sz="1400" dirty="0" smtClean="0"/>
              <a:t>Vrindavanita, Gambhira </a:t>
            </a:r>
            <a:r>
              <a:rPr lang="es-CO" sz="1400" dirty="0"/>
              <a:t>Eco </a:t>
            </a:r>
            <a:r>
              <a:rPr lang="es-CO" sz="1400" dirty="0" smtClean="0"/>
              <a:t>Village, </a:t>
            </a:r>
            <a:r>
              <a:rPr lang="es-CO" sz="1400" dirty="0"/>
              <a:t>Prema </a:t>
            </a:r>
            <a:r>
              <a:rPr lang="es-CO" sz="1400" dirty="0" smtClean="0"/>
              <a:t>Zayuna - </a:t>
            </a:r>
            <a:r>
              <a:rPr lang="es-CO" sz="1400" dirty="0"/>
              <a:t>Colombia</a:t>
            </a:r>
            <a:r>
              <a:rPr lang="es-CO" sz="1400" dirty="0" smtClean="0"/>
              <a:t>.</a:t>
            </a:r>
            <a:endParaRPr lang="es-CO" sz="1400" dirty="0"/>
          </a:p>
          <a:p>
            <a:pPr marL="0" indent="0">
              <a:buNone/>
            </a:pPr>
            <a:endParaRPr lang="es-CO" sz="1400" dirty="0" smtClean="0"/>
          </a:p>
          <a:p>
            <a:pPr marL="0" indent="0">
              <a:buNone/>
            </a:pPr>
            <a:endParaRPr lang="es-CO" sz="1400" dirty="0"/>
          </a:p>
          <a:p>
            <a:pPr marL="0" indent="0">
              <a:buNone/>
            </a:pPr>
            <a:endParaRPr lang="es-CO" sz="1400" dirty="0"/>
          </a:p>
          <a:p>
            <a:pPr marL="0" indent="0">
              <a:buNone/>
            </a:pPr>
            <a:endParaRPr lang="es-CO" sz="1400" dirty="0" smtClean="0"/>
          </a:p>
        </p:txBody>
      </p:sp>
      <p:pic>
        <p:nvPicPr>
          <p:cNvPr id="5" name="Imagen 4" descr="vrindavanita_arbelaez_sabda_brahma-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6579" y="2280857"/>
            <a:ext cx="3382810" cy="2250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770" y="4531553"/>
            <a:ext cx="3382809" cy="2251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35119" y="2280857"/>
            <a:ext cx="3391460" cy="2250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6000"/>
                    </a14:imgEffect>
                  </a14:imgLayer>
                </a14:imgProps>
              </a:ext>
            </a:extLst>
          </a:blip>
          <a:srcRect t="4977" r="15103" b="5250"/>
          <a:stretch/>
        </p:blipFill>
        <p:spPr>
          <a:xfrm>
            <a:off x="4517929" y="4522281"/>
            <a:ext cx="3391460" cy="2241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1685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 smtClean="0"/>
              <a:t>Our</a:t>
            </a:r>
            <a:r>
              <a:rPr lang="es-CO" dirty="0" smtClean="0"/>
              <a:t> ECO yoga </a:t>
            </a:r>
            <a:r>
              <a:rPr lang="es-CO" dirty="0" err="1" smtClean="0"/>
              <a:t>Villages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7200" y="1803660"/>
            <a:ext cx="8474467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1400" dirty="0" smtClean="0"/>
              <a:t>Om Ecoyoga Park</a:t>
            </a:r>
            <a:r>
              <a:rPr lang="es-CO" sz="1400" dirty="0"/>
              <a:t>, </a:t>
            </a:r>
            <a:r>
              <a:rPr lang="es-CO" sz="1400" dirty="0" smtClean="0"/>
              <a:t>Vrindavan Eco </a:t>
            </a:r>
            <a:r>
              <a:rPr lang="es-CO" sz="1400" dirty="0" err="1" smtClean="0"/>
              <a:t>Gardens</a:t>
            </a:r>
            <a:r>
              <a:rPr lang="es-CO" sz="1400" dirty="0" smtClean="0"/>
              <a:t> - </a:t>
            </a:r>
            <a:r>
              <a:rPr lang="es-CO" sz="1400" dirty="0" err="1" smtClean="0"/>
              <a:t>Sactuary</a:t>
            </a:r>
            <a:r>
              <a:rPr lang="es-CO" sz="1400" dirty="0" smtClean="0"/>
              <a:t> of </a:t>
            </a:r>
            <a:r>
              <a:rPr lang="es-CO" sz="1400" dirty="0" err="1" smtClean="0"/>
              <a:t>Mother</a:t>
            </a:r>
            <a:r>
              <a:rPr lang="es-CO" sz="1400" dirty="0" smtClean="0"/>
              <a:t> </a:t>
            </a:r>
            <a:r>
              <a:rPr lang="es-CO" sz="1400" dirty="0" err="1" smtClean="0"/>
              <a:t>Earth</a:t>
            </a:r>
            <a:r>
              <a:rPr lang="es-CO" sz="1400" dirty="0" smtClean="0"/>
              <a:t>.</a:t>
            </a:r>
            <a:endParaRPr lang="es-CO" sz="1400" dirty="0" smtClean="0"/>
          </a:p>
          <a:p>
            <a:pPr marL="0" indent="0" algn="ctr">
              <a:buNone/>
            </a:pPr>
            <a:endParaRPr lang="es-CO" sz="1400" dirty="0"/>
          </a:p>
          <a:p>
            <a:pPr marL="0" indent="0" algn="ctr">
              <a:buNone/>
            </a:pPr>
            <a:endParaRPr lang="es-CO" sz="1400" dirty="0"/>
          </a:p>
          <a:p>
            <a:pPr marL="0" indent="0" algn="ctr">
              <a:buNone/>
            </a:pPr>
            <a:endParaRPr lang="es-CO" sz="1400" dirty="0" smtClean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/>
          <a:srcRect l="8360" b="8629"/>
          <a:stretch/>
        </p:blipFill>
        <p:spPr>
          <a:xfrm>
            <a:off x="1143770" y="2280858"/>
            <a:ext cx="3374160" cy="2241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8978" y="4522281"/>
            <a:ext cx="5907726" cy="2187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 cstate="print"/>
          <a:srcRect b="12199"/>
          <a:stretch/>
        </p:blipFill>
        <p:spPr>
          <a:xfrm>
            <a:off x="4523118" y="2280858"/>
            <a:ext cx="3403772" cy="2241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6788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 smtClean="0"/>
              <a:t>Our</a:t>
            </a:r>
            <a:r>
              <a:rPr lang="es-CO" dirty="0" smtClean="0"/>
              <a:t> ECO yoga </a:t>
            </a:r>
            <a:r>
              <a:rPr lang="es-CO" dirty="0" err="1" smtClean="0"/>
              <a:t>Villages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2055" y="1753360"/>
            <a:ext cx="8276644" cy="41820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1400" dirty="0" smtClean="0"/>
              <a:t>Shanti </a:t>
            </a:r>
            <a:r>
              <a:rPr lang="es-CO" sz="1400" dirty="0" err="1"/>
              <a:t>Dwip</a:t>
            </a:r>
            <a:r>
              <a:rPr lang="es-CO" sz="1400" dirty="0"/>
              <a:t> </a:t>
            </a:r>
            <a:r>
              <a:rPr lang="es-CO" sz="1400" dirty="0" smtClean="0"/>
              <a:t>, </a:t>
            </a:r>
            <a:r>
              <a:rPr lang="es-CO" sz="1400" dirty="0" err="1" smtClean="0"/>
              <a:t>Saraswati</a:t>
            </a:r>
            <a:r>
              <a:rPr lang="es-CO" sz="1400" dirty="0" smtClean="0"/>
              <a:t> </a:t>
            </a:r>
            <a:r>
              <a:rPr lang="es-CO" sz="1400" dirty="0"/>
              <a:t>Ahimsa </a:t>
            </a:r>
            <a:r>
              <a:rPr lang="es-CO" sz="1400" dirty="0" smtClean="0"/>
              <a:t>Van </a:t>
            </a:r>
            <a:r>
              <a:rPr lang="es-CO" sz="1400" dirty="0" smtClean="0"/>
              <a:t>, Eco </a:t>
            </a:r>
            <a:r>
              <a:rPr lang="es-CO" sz="1400" dirty="0" smtClean="0"/>
              <a:t>Truly Park </a:t>
            </a:r>
            <a:r>
              <a:rPr lang="es-CO" sz="1400" dirty="0" smtClean="0"/>
              <a:t>, Vrinda </a:t>
            </a:r>
            <a:r>
              <a:rPr lang="es-CO" sz="1400" dirty="0" err="1" smtClean="0"/>
              <a:t>Bhumi</a:t>
            </a:r>
            <a:r>
              <a:rPr lang="es-CO" sz="1400" dirty="0" smtClean="0"/>
              <a:t> </a:t>
            </a:r>
            <a:r>
              <a:rPr lang="es-CO" sz="1400" dirty="0" smtClean="0"/>
              <a:t>.</a:t>
            </a:r>
            <a:endParaRPr lang="es-CO" sz="1400" dirty="0"/>
          </a:p>
          <a:p>
            <a:pPr marL="0" indent="0" algn="ctr">
              <a:buNone/>
            </a:pPr>
            <a:endParaRPr lang="es-CO" sz="1400" dirty="0"/>
          </a:p>
          <a:p>
            <a:pPr marL="0" indent="0" algn="ctr">
              <a:buNone/>
            </a:pPr>
            <a:endParaRPr lang="es-CO" sz="1400" dirty="0" smtClean="0"/>
          </a:p>
          <a:p>
            <a:pPr marL="0" indent="0" algn="ctr">
              <a:buNone/>
            </a:pPr>
            <a:endParaRPr lang="es-CO" sz="1400" dirty="0"/>
          </a:p>
          <a:p>
            <a:pPr marL="0" indent="0" algn="ctr">
              <a:buNone/>
            </a:pPr>
            <a:endParaRPr lang="es-CO" sz="1400" dirty="0"/>
          </a:p>
          <a:p>
            <a:pPr marL="0" indent="0" algn="ctr">
              <a:buNone/>
            </a:pPr>
            <a:endParaRPr lang="es-CO" sz="1400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/>
          <a:srcRect b="11417"/>
          <a:stretch/>
        </p:blipFill>
        <p:spPr>
          <a:xfrm>
            <a:off x="1126470" y="2181075"/>
            <a:ext cx="3391459" cy="2253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17929" y="2181075"/>
            <a:ext cx="3389547" cy="2259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26470" y="4442048"/>
            <a:ext cx="3391459" cy="2260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print"/>
          <a:srcRect b="11061"/>
          <a:stretch/>
        </p:blipFill>
        <p:spPr>
          <a:xfrm>
            <a:off x="4517929" y="4442048"/>
            <a:ext cx="3389547" cy="2260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7763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6470" y="1894796"/>
            <a:ext cx="7612064" cy="32854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s-CO" sz="1400" dirty="0"/>
              <a:t>Eco Truly </a:t>
            </a:r>
            <a:r>
              <a:rPr lang="es-CO" sz="1400" dirty="0" smtClean="0"/>
              <a:t>Arica,  </a:t>
            </a:r>
            <a:r>
              <a:rPr lang="es-CO" sz="1400" dirty="0"/>
              <a:t>Eka Chakra</a:t>
            </a:r>
            <a:r>
              <a:rPr lang="es-CO" sz="1400" dirty="0" smtClean="0"/>
              <a:t>, </a:t>
            </a:r>
            <a:r>
              <a:rPr lang="es-CO" sz="1400" dirty="0"/>
              <a:t>Eco </a:t>
            </a:r>
            <a:r>
              <a:rPr lang="es-CO" sz="1400" dirty="0" err="1"/>
              <a:t>Truly</a:t>
            </a:r>
            <a:r>
              <a:rPr lang="es-CO" sz="1400" dirty="0"/>
              <a:t> </a:t>
            </a:r>
            <a:r>
              <a:rPr lang="es-CO" sz="1400" dirty="0" err="1" smtClean="0"/>
              <a:t>Jagannath</a:t>
            </a:r>
            <a:r>
              <a:rPr lang="es-CO" sz="1400" dirty="0" smtClean="0"/>
              <a:t> , Eco </a:t>
            </a:r>
            <a:r>
              <a:rPr lang="es-CO" sz="1400" dirty="0"/>
              <a:t>Yoga </a:t>
            </a:r>
            <a:r>
              <a:rPr lang="es-CO" sz="1400" dirty="0" smtClean="0"/>
              <a:t>Park.</a:t>
            </a:r>
            <a:endParaRPr lang="es-CO" sz="1400" dirty="0"/>
          </a:p>
          <a:p>
            <a:pPr marL="0" indent="0">
              <a:buNone/>
            </a:pPr>
            <a:endParaRPr lang="es-CO" sz="1400" dirty="0"/>
          </a:p>
          <a:p>
            <a:pPr marL="0" indent="0">
              <a:buNone/>
            </a:pPr>
            <a:endParaRPr lang="es-CO" sz="1400" dirty="0"/>
          </a:p>
          <a:p>
            <a:pPr marL="0" indent="0">
              <a:buNone/>
            </a:pPr>
            <a:endParaRPr lang="es-CO" sz="1400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 smtClean="0"/>
              <a:t>Our</a:t>
            </a:r>
            <a:r>
              <a:rPr lang="es-CO" dirty="0" smtClean="0"/>
              <a:t> ECO yoga </a:t>
            </a:r>
            <a:r>
              <a:rPr lang="es-CO" dirty="0" err="1" smtClean="0"/>
              <a:t>Villages</a:t>
            </a: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6428" y="4472714"/>
            <a:ext cx="3391459" cy="225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6470" y="2223341"/>
            <a:ext cx="3401417" cy="2253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27887" y="2223341"/>
            <a:ext cx="3398486" cy="2249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27887" y="4472714"/>
            <a:ext cx="3398486" cy="2272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9525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s-CO" sz="1400" dirty="0" err="1" smtClean="0"/>
              <a:t>Nandafalva</a:t>
            </a:r>
            <a:r>
              <a:rPr lang="es-CO" sz="1400" dirty="0" smtClean="0"/>
              <a:t>, Vrinda </a:t>
            </a:r>
            <a:r>
              <a:rPr lang="es-CO" sz="1400" dirty="0" err="1" smtClean="0"/>
              <a:t>Kunja</a:t>
            </a:r>
            <a:r>
              <a:rPr lang="es-CO" sz="1400" dirty="0" smtClean="0"/>
              <a:t>.</a:t>
            </a:r>
            <a:endParaRPr lang="es-CO" sz="1400" dirty="0"/>
          </a:p>
          <a:p>
            <a:pPr marL="0" indent="0">
              <a:buNone/>
            </a:pPr>
            <a:endParaRPr lang="es-CO" sz="1400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err="1" smtClean="0"/>
              <a:t>Our</a:t>
            </a:r>
            <a:r>
              <a:rPr lang="es-CO" dirty="0" smtClean="0"/>
              <a:t> ECO yoga </a:t>
            </a:r>
            <a:r>
              <a:rPr lang="es-CO" dirty="0" err="1" smtClean="0"/>
              <a:t>Villages</a:t>
            </a:r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/>
          <a:srcRect r="3772"/>
          <a:stretch/>
        </p:blipFill>
        <p:spPr>
          <a:xfrm>
            <a:off x="168182" y="2932948"/>
            <a:ext cx="4400688" cy="3054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8870" y="2932948"/>
            <a:ext cx="4399023" cy="3054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7193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Produced by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Ambika Dasi and the Helping Hands team: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Hriday</a:t>
            </a:r>
            <a:r>
              <a:rPr lang="en-US" dirty="0" smtClean="0"/>
              <a:t> </a:t>
            </a:r>
            <a:r>
              <a:rPr lang="en-US" dirty="0" smtClean="0"/>
              <a:t>Das</a:t>
            </a:r>
            <a:r>
              <a:rPr lang="en-US" dirty="0"/>
              <a:t>, Ajay </a:t>
            </a:r>
            <a:r>
              <a:rPr lang="en-US" dirty="0" err="1" smtClean="0"/>
              <a:t>Sanghi</a:t>
            </a:r>
            <a:r>
              <a:rPr lang="en-US" dirty="0" smtClean="0"/>
              <a:t>, Catur Das</a:t>
            </a:r>
            <a:r>
              <a:rPr lang="en-US" dirty="0"/>
              <a:t>, Ragunath Das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err="1" smtClean="0"/>
              <a:t>Siddhanta</a:t>
            </a:r>
            <a:r>
              <a:rPr lang="en-US" dirty="0" smtClean="0"/>
              <a:t> Das, </a:t>
            </a:r>
            <a:r>
              <a:rPr lang="en-US" dirty="0"/>
              <a:t>Gopika</a:t>
            </a:r>
            <a:r>
              <a:rPr lang="en-US" dirty="0" smtClean="0"/>
              <a:t> </a:t>
            </a:r>
            <a:r>
              <a:rPr lang="en-US" dirty="0"/>
              <a:t>Dasi, </a:t>
            </a:r>
            <a:r>
              <a:rPr lang="en-US" dirty="0" err="1" smtClean="0"/>
              <a:t>Govinda</a:t>
            </a:r>
            <a:r>
              <a:rPr lang="en-US" dirty="0"/>
              <a:t> </a:t>
            </a:r>
            <a:r>
              <a:rPr lang="en-US" dirty="0" err="1" smtClean="0"/>
              <a:t>Dasi</a:t>
            </a:r>
            <a:r>
              <a:rPr lang="en-US" dirty="0" smtClean="0"/>
              <a:t> &amp; </a:t>
            </a:r>
            <a:r>
              <a:rPr lang="en-US" dirty="0" err="1" smtClean="0"/>
              <a:t>Gandharvika</a:t>
            </a:r>
            <a:r>
              <a:rPr lang="en-US" dirty="0" smtClean="0"/>
              <a:t> Dasi.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dirty="0" smtClean="0"/>
              <a:t> </a:t>
            </a:r>
            <a:r>
              <a:rPr lang="en-US" sz="3200" dirty="0" smtClean="0">
                <a:hlinkClick r:id="rId2"/>
              </a:rPr>
              <a:t>vrindavanactnow.com</a:t>
            </a:r>
            <a:endParaRPr lang="en-US" sz="3200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00826"/>
            <a:ext cx="9144000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67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74" y="66768"/>
            <a:ext cx="7612063" cy="1417638"/>
          </a:xfrm>
        </p:spPr>
        <p:txBody>
          <a:bodyPr/>
          <a:lstStyle/>
          <a:p>
            <a:r>
              <a:rPr lang="en-US" dirty="0" smtClean="0"/>
              <a:t>Our common goal is love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65175" y="1841500"/>
            <a:ext cx="7612064" cy="5016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Sanatan Dharma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That shall unite us for our common duties and goals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Imagen 4" descr="om 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0800" y="2438400"/>
            <a:ext cx="3670300" cy="367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97554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á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73178</TotalTime>
  <Words>1775</Words>
  <Application>Microsoft Office PowerPoint</Application>
  <PresentationFormat>On-screen Show (4:3)</PresentationFormat>
  <Paragraphs>309</Paragraphs>
  <Slides>78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Hábitat</vt:lpstr>
      <vt:lpstr>Are you an Indian at heart?</vt:lpstr>
      <vt:lpstr>Do you believe in a Divine Mother of All?</vt:lpstr>
      <vt:lpstr>Do you believe in the need of pure water in our rivers?</vt:lpstr>
      <vt:lpstr>The Rights to live</vt:lpstr>
      <vt:lpstr>Braj Vrindavan Act Now request all people to become active guardians of these rights</vt:lpstr>
      <vt:lpstr>Our inspiration</vt:lpstr>
      <vt:lpstr>Our Mission</vt:lpstr>
      <vt:lpstr>Slide 8</vt:lpstr>
      <vt:lpstr>Braj Mandal in India</vt:lpstr>
      <vt:lpstr>Origen of Bharat Mata’s culture</vt:lpstr>
      <vt:lpstr>Origen of all the arts</vt:lpstr>
      <vt:lpstr>Famous places in Braj Mandal</vt:lpstr>
      <vt:lpstr>Famous festivals in Braj</vt:lpstr>
      <vt:lpstr>Unique traditions of Braj</vt:lpstr>
      <vt:lpstr>The Famous Parikrama Routes </vt:lpstr>
      <vt:lpstr>We have to preserve and restore all these medieval heritage sites connected to Lord Krishna, Queen Radha and Lord Balarama</vt:lpstr>
      <vt:lpstr>Slide 17</vt:lpstr>
      <vt:lpstr>We need your help to improve the problems Braj Mandal is facing:</vt:lpstr>
      <vt:lpstr>Our master plan proposals have ideas for:</vt:lpstr>
      <vt:lpstr>1. Solid waste management</vt:lpstr>
      <vt:lpstr>Slide 21</vt:lpstr>
      <vt:lpstr>2. Sewage water management</vt:lpstr>
      <vt:lpstr>2. Sewage water management</vt:lpstr>
      <vt:lpstr>2. Sewage water management</vt:lpstr>
      <vt:lpstr>3. Pillars inside the Yamuna </vt:lpstr>
      <vt:lpstr>3. Pillars inside the Yamuna </vt:lpstr>
      <vt:lpstr>4. Planting trees</vt:lpstr>
      <vt:lpstr>4. Planting trees</vt:lpstr>
      <vt:lpstr>5. Traffic management</vt:lpstr>
      <vt:lpstr>5.Traffic management</vt:lpstr>
      <vt:lpstr>5. Traffic management</vt:lpstr>
      <vt:lpstr>5. Traffic management</vt:lpstr>
      <vt:lpstr>5.Traffic management</vt:lpstr>
      <vt:lpstr>6. Maintenance of heritage buildings</vt:lpstr>
      <vt:lpstr>6. Maintenance of heritage buildings</vt:lpstr>
      <vt:lpstr>7. Noise pollution</vt:lpstr>
      <vt:lpstr>7. Noise pollution</vt:lpstr>
      <vt:lpstr>8. Visual pollution</vt:lpstr>
      <vt:lpstr>8. Visual pollution</vt:lpstr>
      <vt:lpstr>9. Burning of plastic</vt:lpstr>
      <vt:lpstr>9. Burning of plastic</vt:lpstr>
      <vt:lpstr>10. Lack of official recognition to the Braj Dham</vt:lpstr>
      <vt:lpstr>Slide 43</vt:lpstr>
      <vt:lpstr>Slide 44</vt:lpstr>
      <vt:lpstr>Slide 45</vt:lpstr>
      <vt:lpstr>Our efforts</vt:lpstr>
      <vt:lpstr>Our efforts</vt:lpstr>
      <vt:lpstr>1. Temple reconstruction</vt:lpstr>
      <vt:lpstr>2. Garden development</vt:lpstr>
      <vt:lpstr>3. Cleaning of the Yamuna banks</vt:lpstr>
      <vt:lpstr>4. Websites to serve the Dham to promote ecological awareness </vt:lpstr>
      <vt:lpstr>5. Drama presentations to create awareness</vt:lpstr>
      <vt:lpstr>6. Cleaning drives</vt:lpstr>
      <vt:lpstr>Our petitions to the leaders</vt:lpstr>
      <vt:lpstr>Munger Raj Awards</vt:lpstr>
      <vt:lpstr>Munger Raj Awards</vt:lpstr>
      <vt:lpstr>Helping Hands for Vrindavan</vt:lpstr>
      <vt:lpstr>Helping Hands for Vrindavan</vt:lpstr>
      <vt:lpstr>Helping Hands for Vrindavan</vt:lpstr>
      <vt:lpstr>Helping Hands for Vrindavan</vt:lpstr>
      <vt:lpstr>Watch the video of our participation in the World Hindu Congress</vt:lpstr>
      <vt:lpstr>Please Support us! Thank you</vt:lpstr>
      <vt:lpstr>Be careful: You may loose your Heart in Vrindavan</vt:lpstr>
      <vt:lpstr>Support us!</vt:lpstr>
      <vt:lpstr>Be a donor or part of the action</vt:lpstr>
      <vt:lpstr>Our website</vt:lpstr>
      <vt:lpstr>Contacts us</vt:lpstr>
      <vt:lpstr>Contacts us</vt:lpstr>
      <vt:lpstr>Thank you!</vt:lpstr>
      <vt:lpstr>Thank you!</vt:lpstr>
      <vt:lpstr>BVAN founder</vt:lpstr>
      <vt:lpstr>Our ECO yoga Villages</vt:lpstr>
      <vt:lpstr>Our ECO yoga Villages</vt:lpstr>
      <vt:lpstr>Our ECO yoga Villages</vt:lpstr>
      <vt:lpstr>Our ECO yoga Villages</vt:lpstr>
      <vt:lpstr>Our ECO yoga Villages</vt:lpstr>
      <vt:lpstr>Produced by</vt:lpstr>
      <vt:lpstr>Our common goal is love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you a Hindu at heart?</dc:title>
  <dc:creator>Ambika</dc:creator>
  <cp:lastModifiedBy>Vrinda Kunja</cp:lastModifiedBy>
  <cp:revision>337</cp:revision>
  <dcterms:created xsi:type="dcterms:W3CDTF">2015-11-03T07:51:41Z</dcterms:created>
  <dcterms:modified xsi:type="dcterms:W3CDTF">2016-03-26T11:55:41Z</dcterms:modified>
</cp:coreProperties>
</file>